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97"/>
  </p:notesMasterIdLst>
  <p:sldIdLst>
    <p:sldId id="256" r:id="rId2"/>
    <p:sldId id="258" r:id="rId3"/>
    <p:sldId id="260" r:id="rId4"/>
    <p:sldId id="397" r:id="rId5"/>
    <p:sldId id="398" r:id="rId6"/>
    <p:sldId id="261" r:id="rId7"/>
    <p:sldId id="333" r:id="rId8"/>
    <p:sldId id="399" r:id="rId9"/>
    <p:sldId id="334" r:id="rId10"/>
    <p:sldId id="400" r:id="rId11"/>
    <p:sldId id="401" r:id="rId12"/>
    <p:sldId id="335" r:id="rId13"/>
    <p:sldId id="402" r:id="rId14"/>
    <p:sldId id="403" r:id="rId15"/>
    <p:sldId id="337" r:id="rId16"/>
    <p:sldId id="404" r:id="rId17"/>
    <p:sldId id="405" r:id="rId18"/>
    <p:sldId id="406" r:id="rId19"/>
    <p:sldId id="340" r:id="rId20"/>
    <p:sldId id="407" r:id="rId21"/>
    <p:sldId id="408" r:id="rId22"/>
    <p:sldId id="264" r:id="rId23"/>
    <p:sldId id="341" r:id="rId24"/>
    <p:sldId id="409" r:id="rId25"/>
    <p:sldId id="410" r:id="rId26"/>
    <p:sldId id="411" r:id="rId27"/>
    <p:sldId id="412" r:id="rId28"/>
    <p:sldId id="342" r:id="rId29"/>
    <p:sldId id="413" r:id="rId30"/>
    <p:sldId id="345" r:id="rId31"/>
    <p:sldId id="414" r:id="rId32"/>
    <p:sldId id="415" r:id="rId33"/>
    <p:sldId id="343" r:id="rId34"/>
    <p:sldId id="344" r:id="rId35"/>
    <p:sldId id="416" r:id="rId36"/>
    <p:sldId id="346" r:id="rId37"/>
    <p:sldId id="420" r:id="rId38"/>
    <p:sldId id="347" r:id="rId39"/>
    <p:sldId id="421" r:id="rId40"/>
    <p:sldId id="348" r:id="rId41"/>
    <p:sldId id="417" r:id="rId42"/>
    <p:sldId id="349" r:id="rId43"/>
    <p:sldId id="350" r:id="rId44"/>
    <p:sldId id="351" r:id="rId45"/>
    <p:sldId id="352" r:id="rId46"/>
    <p:sldId id="353" r:id="rId47"/>
    <p:sldId id="418" r:id="rId48"/>
    <p:sldId id="419" r:id="rId49"/>
    <p:sldId id="356" r:id="rId50"/>
    <p:sldId id="354" r:id="rId51"/>
    <p:sldId id="355" r:id="rId52"/>
    <p:sldId id="422" r:id="rId53"/>
    <p:sldId id="357" r:id="rId54"/>
    <p:sldId id="359" r:id="rId55"/>
    <p:sldId id="360" r:id="rId56"/>
    <p:sldId id="361" r:id="rId57"/>
    <p:sldId id="363" r:id="rId58"/>
    <p:sldId id="423" r:id="rId59"/>
    <p:sldId id="364" r:id="rId60"/>
    <p:sldId id="365" r:id="rId61"/>
    <p:sldId id="424" r:id="rId62"/>
    <p:sldId id="371" r:id="rId63"/>
    <p:sldId id="366" r:id="rId64"/>
    <p:sldId id="367" r:id="rId65"/>
    <p:sldId id="368" r:id="rId66"/>
    <p:sldId id="369" r:id="rId67"/>
    <p:sldId id="425" r:id="rId68"/>
    <p:sldId id="370" r:id="rId69"/>
    <p:sldId id="373" r:id="rId70"/>
    <p:sldId id="374" r:id="rId71"/>
    <p:sldId id="372" r:id="rId72"/>
    <p:sldId id="378" r:id="rId73"/>
    <p:sldId id="376" r:id="rId74"/>
    <p:sldId id="377" r:id="rId75"/>
    <p:sldId id="379" r:id="rId76"/>
    <p:sldId id="380" r:id="rId77"/>
    <p:sldId id="382" r:id="rId78"/>
    <p:sldId id="381" r:id="rId79"/>
    <p:sldId id="383" r:id="rId80"/>
    <p:sldId id="384" r:id="rId81"/>
    <p:sldId id="385" r:id="rId82"/>
    <p:sldId id="387" r:id="rId83"/>
    <p:sldId id="388" r:id="rId84"/>
    <p:sldId id="389" r:id="rId85"/>
    <p:sldId id="390" r:id="rId86"/>
    <p:sldId id="391" r:id="rId87"/>
    <p:sldId id="336" r:id="rId88"/>
    <p:sldId id="392" r:id="rId89"/>
    <p:sldId id="393" r:id="rId90"/>
    <p:sldId id="394" r:id="rId91"/>
    <p:sldId id="395" r:id="rId92"/>
    <p:sldId id="396" r:id="rId93"/>
    <p:sldId id="426" r:id="rId94"/>
    <p:sldId id="427" r:id="rId95"/>
    <p:sldId id="428" r:id="rId96"/>
  </p:sldIdLst>
  <p:sldSz cx="9144000" cy="5143500" type="screen16x9"/>
  <p:notesSz cx="6858000" cy="9144000"/>
  <p:embeddedFontLst>
    <p:embeddedFont>
      <p:font typeface="Montserrat" pitchFamily="2" charset="77"/>
      <p:regular r:id="rId98"/>
      <p:bold r:id="rId99"/>
      <p:italic r:id="rId100"/>
      <p:boldItalic r:id="rId101"/>
    </p:embeddedFont>
    <p:embeddedFont>
      <p:font typeface="Montserrat ExtraBold" panose="020F0502020204030204" pitchFamily="34" charset="0"/>
      <p:bold r:id="rId102"/>
      <p:italic r:id="rId103"/>
      <p:boldItalic r:id="rId104"/>
    </p:embeddedFont>
    <p:embeddedFont>
      <p:font typeface="Montserrat Medium" panose="020F0502020204030204" pitchFamily="34" charset="0"/>
      <p:regular r:id="rId105"/>
      <p:bold r:id="rId106"/>
      <p:italic r:id="rId107"/>
      <p:boldItalic r:id="rId10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80B25F-A505-44D5-A7D5-EECFAC021295}">
  <a:tblStyle styleId="{6780B25F-A505-44D5-A7D5-EECFAC0212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74"/>
    <p:restoredTop sz="89219"/>
  </p:normalViewPr>
  <p:slideViewPr>
    <p:cSldViewPr snapToGrid="0">
      <p:cViewPr varScale="1">
        <p:scale>
          <a:sx n="184" d="100"/>
          <a:sy n="184" d="100"/>
        </p:scale>
        <p:origin x="169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font" Target="fonts/font10.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5.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6.fntdata"/><Relationship Id="rId108" Type="http://schemas.openxmlformats.org/officeDocument/2006/relationships/font" Target="fonts/font11.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2.fntdata"/><Relationship Id="rId10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presProps" Target="presProp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notesMaster" Target="notesMasters/notesMaster1.xml"/><Relationship Id="rId104" Type="http://schemas.openxmlformats.org/officeDocument/2006/relationships/font" Target="fonts/font7.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3.fntdata"/><Relationship Id="rId105"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font" Target="fonts/font1.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theme" Target="theme/theme1.xml"/></Relationships>
</file>

<file path=ppt/media/image1.pn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svg>
</file>

<file path=ppt/media/image3.jpg>
</file>

<file path=ppt/media/image30.jp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73632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3279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78557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83143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70378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60818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566706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074938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407421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1528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b37d1f106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b37d1f106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31040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2549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b37d1f1062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b37d1f1062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12446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95086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24981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43390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23374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31144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35417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524e77840e_1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524e77840e_1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99877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63549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2145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61957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39053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29704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786723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14385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316609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26362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305675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425142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6530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2448784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09614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13659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00359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171628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510764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797646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19449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575995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626564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048660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861141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89530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478794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90947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333312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557367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096173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expression you've given is a formula used in COMSOL Multiphysics to calculate the percentage reflectance of a surface. Here's what each part of the expression represents:</a:t>
            </a:r>
          </a:p>
          <a:p>
            <a:endParaRPr lang="en-US" dirty="0"/>
          </a:p>
          <a:p>
            <a:r>
              <a:rPr lang="en-US" dirty="0"/>
              <a:t>- 100: This is </a:t>
            </a:r>
            <a:r>
              <a:rPr lang="en-US" b="0" dirty="0"/>
              <a:t>a scaling factor </a:t>
            </a:r>
            <a:r>
              <a:rPr lang="en-US" dirty="0"/>
              <a:t>that converts the fraction of the reflected power to a percentage. Since reflectance is the fraction of power reflected from the surface, multiplying by 100 gives you a percentage value.</a:t>
            </a:r>
          </a:p>
          <a:p>
            <a:endParaRPr lang="en-US" dirty="0"/>
          </a:p>
          <a:p>
            <a:r>
              <a:rPr lang="en-US" dirty="0"/>
              <a:t>- gop.relg1.Q0: This represents the incident power at the first surface where the rays are released. In COMSOL's Ray Optics Module, `</a:t>
            </a:r>
            <a:r>
              <a:rPr lang="en-US" dirty="0" err="1"/>
              <a:t>gop</a:t>
            </a:r>
            <a:r>
              <a:rPr lang="en-US" dirty="0"/>
              <a:t>` stands for Geometrical Optics physics interface, `relg1` refers to the first release feature of the rays, and `Q0` indicates the initial power of the rays.</a:t>
            </a:r>
          </a:p>
          <a:p>
            <a:endParaRPr lang="en-US" dirty="0"/>
          </a:p>
          <a:p>
            <a:r>
              <a:rPr lang="en-US" dirty="0"/>
              <a:t>- </a:t>
            </a:r>
            <a:r>
              <a:rPr lang="en-US" dirty="0" err="1"/>
              <a:t>gop.Q</a:t>
            </a:r>
            <a:r>
              <a:rPr lang="en-US" dirty="0"/>
              <a:t>: This is the power of the rays after they have interacted with the surface. In this context, it is the remaining power in the rays that are not reflected and can be either absorbed or transmitted.</a:t>
            </a:r>
          </a:p>
          <a:p>
            <a:endParaRPr lang="en-US" dirty="0"/>
          </a:p>
          <a:p>
            <a:r>
              <a:rPr lang="en-US" dirty="0"/>
              <a:t>- (gop.relg1.Q0 - </a:t>
            </a:r>
            <a:r>
              <a:rPr lang="en-US" dirty="0" err="1"/>
              <a:t>gop.Q</a:t>
            </a:r>
            <a:r>
              <a:rPr lang="en-US" dirty="0"/>
              <a:t>): This part of the expression calculates the difference between the initial power of the rays and the power after interaction with the surface. Essentially, this is the power that has been reflected.</a:t>
            </a:r>
          </a:p>
          <a:p>
            <a:endParaRPr lang="en-US" dirty="0"/>
          </a:p>
          <a:p>
            <a:r>
              <a:rPr lang="en-US" dirty="0"/>
              <a:t>- (gop.relg1.Q0 - </a:t>
            </a:r>
            <a:r>
              <a:rPr lang="en-US" dirty="0" err="1"/>
              <a:t>gop.Q</a:t>
            </a:r>
            <a:r>
              <a:rPr lang="en-US" dirty="0"/>
              <a:t>) / gop.relg1.Q0: This fraction represents the ratio of the reflected power to the incident power. It's a measure of how much power is reflected compared to how much power was incident on the surface.</a:t>
            </a:r>
          </a:p>
          <a:p>
            <a:endParaRPr lang="en-US" dirty="0"/>
          </a:p>
          <a:p>
            <a:r>
              <a:rPr lang="en-US" dirty="0"/>
              <a:t>- 100*(gop.relg1.Q0 - </a:t>
            </a:r>
            <a:r>
              <a:rPr lang="en-US" dirty="0" err="1"/>
              <a:t>gop.Q</a:t>
            </a:r>
            <a:r>
              <a:rPr lang="en-US" dirty="0"/>
              <a:t>) / gop.relg1.Q0: This final expression gives the percentage of the incident power that is reflected by the surface.</a:t>
            </a:r>
          </a:p>
          <a:p>
            <a:endParaRPr lang="en-US" dirty="0"/>
          </a:p>
          <a:p>
            <a:r>
              <a:rPr lang="en-US" dirty="0"/>
              <a:t>In summary, the formula calculates the percentage of the initially released power that is reflected by a surface within a COMSOL simulation. It's used to evaluate the effectiveness of surfaces in reflecting light, which is critical in applications like designing antireflective coatings or analyzing the reflective properties of materials.</a:t>
            </a:r>
          </a:p>
        </p:txBody>
      </p:sp>
    </p:spTree>
    <p:extLst>
      <p:ext uri="{BB962C8B-B14F-4D97-AF65-F5344CB8AC3E}">
        <p14:creationId xmlns:p14="http://schemas.microsoft.com/office/powerpoint/2010/main" val="1671543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8966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094741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769224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821420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311492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026547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834178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336630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317920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7068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1992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35814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722798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137728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270724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058506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702984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405975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00147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446096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65498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latin typeface="Montserrat" pitchFamily="2" charset="77"/>
              </a:rPr>
              <a:t>Japan, the US, South Korea, and China have the highest per capita AC sales though the rate is quickly rising in other countries, especially in Asia.</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9731170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0770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388188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994546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26833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998928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968639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883228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295910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63123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91032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114598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1690177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572827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21434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3688" r="62189"/>
          <a:stretch/>
        </p:blipFill>
        <p:spPr>
          <a:xfrm>
            <a:off x="7764750" y="1521950"/>
            <a:ext cx="1379249" cy="2533200"/>
          </a:xfrm>
          <a:prstGeom prst="rect">
            <a:avLst/>
          </a:prstGeom>
          <a:noFill/>
          <a:ln>
            <a:noFill/>
          </a:ln>
        </p:spPr>
      </p:pic>
      <p:sp>
        <p:nvSpPr>
          <p:cNvPr id="10" name="Google Shape;10;p2"/>
          <p:cNvSpPr txBox="1">
            <a:spLocks noGrp="1"/>
          </p:cNvSpPr>
          <p:nvPr>
            <p:ph type="ctrTitle"/>
          </p:nvPr>
        </p:nvSpPr>
        <p:spPr>
          <a:xfrm>
            <a:off x="720000" y="955075"/>
            <a:ext cx="5294700" cy="17034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20000" y="2902750"/>
            <a:ext cx="3735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6346300" y="759479"/>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l="121" r="56600"/>
          <a:stretch/>
        </p:blipFill>
        <p:spPr>
          <a:xfrm rot="5400000">
            <a:off x="2173400" y="2817426"/>
            <a:ext cx="1673551" cy="2788099"/>
          </a:xfrm>
          <a:prstGeom prst="rect">
            <a:avLst/>
          </a:prstGeom>
          <a:noFill/>
          <a:ln>
            <a:noFill/>
          </a:ln>
        </p:spPr>
      </p:pic>
      <p:sp>
        <p:nvSpPr>
          <p:cNvPr id="15" name="Google Shape;15;p3"/>
          <p:cNvSpPr txBox="1">
            <a:spLocks noGrp="1"/>
          </p:cNvSpPr>
          <p:nvPr>
            <p:ph type="title"/>
          </p:nvPr>
        </p:nvSpPr>
        <p:spPr>
          <a:xfrm>
            <a:off x="4572000" y="2150850"/>
            <a:ext cx="3852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4572110" y="1337825"/>
            <a:ext cx="38520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4572000" y="3132175"/>
            <a:ext cx="3852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 name="Google Shape;18;p3"/>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2394138" y="1363277"/>
            <a:ext cx="1232100" cy="1231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1175953" y="1250799"/>
            <a:ext cx="3791903" cy="1456754"/>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pic>
        <p:nvPicPr>
          <p:cNvPr id="38" name="Google Shape;38;p7"/>
          <p:cNvPicPr preferRelativeResize="0"/>
          <p:nvPr/>
        </p:nvPicPr>
        <p:blipFill rotWithShape="1">
          <a:blip r:embed="rId2">
            <a:alphaModFix/>
          </a:blip>
          <a:srcRect r="22215"/>
          <a:stretch/>
        </p:blipFill>
        <p:spPr>
          <a:xfrm>
            <a:off x="6054800" y="540000"/>
            <a:ext cx="3007950" cy="2788099"/>
          </a:xfrm>
          <a:prstGeom prst="rect">
            <a:avLst/>
          </a:prstGeom>
          <a:noFill/>
          <a:ln>
            <a:noFill/>
          </a:ln>
        </p:spPr>
      </p:pic>
      <p:sp>
        <p:nvSpPr>
          <p:cNvPr id="39" name="Google Shape;39;p7"/>
          <p:cNvSpPr txBox="1">
            <a:spLocks noGrp="1"/>
          </p:cNvSpPr>
          <p:nvPr>
            <p:ph type="title"/>
          </p:nvPr>
        </p:nvSpPr>
        <p:spPr>
          <a:xfrm>
            <a:off x="720000" y="1388275"/>
            <a:ext cx="4430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 name="Google Shape;40;p7"/>
          <p:cNvSpPr txBox="1">
            <a:spLocks noGrp="1"/>
          </p:cNvSpPr>
          <p:nvPr>
            <p:ph type="subTitle" idx="1"/>
          </p:nvPr>
        </p:nvSpPr>
        <p:spPr>
          <a:xfrm>
            <a:off x="720000" y="2290450"/>
            <a:ext cx="4430400" cy="151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 name="Google Shape;41;p7"/>
          <p:cNvSpPr/>
          <p:nvPr/>
        </p:nvSpPr>
        <p:spPr>
          <a:xfrm flipH="1">
            <a:off x="5270848" y="3686724"/>
            <a:ext cx="3791903" cy="1456754"/>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flipH="1">
            <a:off x="6594475" y="1419400"/>
            <a:ext cx="1152300" cy="11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7"/>
        <p:cNvGrpSpPr/>
        <p:nvPr/>
      </p:nvGrpSpPr>
      <p:grpSpPr>
        <a:xfrm>
          <a:off x="0" y="0"/>
          <a:ext cx="0" cy="0"/>
          <a:chOff x="0" y="0"/>
          <a:chExt cx="0" cy="0"/>
        </a:xfrm>
      </p:grpSpPr>
      <p:pic>
        <p:nvPicPr>
          <p:cNvPr id="68" name="Google Shape;68;p13"/>
          <p:cNvPicPr preferRelativeResize="0"/>
          <p:nvPr/>
        </p:nvPicPr>
        <p:blipFill rotWithShape="1">
          <a:blip r:embed="rId2">
            <a:alphaModFix/>
          </a:blip>
          <a:srcRect r="25317"/>
          <a:stretch/>
        </p:blipFill>
        <p:spPr>
          <a:xfrm rot="5400000">
            <a:off x="174625" y="2495374"/>
            <a:ext cx="2726400" cy="2632201"/>
          </a:xfrm>
          <a:prstGeom prst="rect">
            <a:avLst/>
          </a:prstGeom>
          <a:noFill/>
          <a:ln>
            <a:noFill/>
          </a:ln>
        </p:spPr>
      </p:pic>
      <p:sp>
        <p:nvSpPr>
          <p:cNvPr id="69" name="Google Shape;69;p13"/>
          <p:cNvSpPr txBox="1">
            <a:spLocks noGrp="1"/>
          </p:cNvSpPr>
          <p:nvPr>
            <p:ph type="title"/>
          </p:nvPr>
        </p:nvSpPr>
        <p:spPr>
          <a:xfrm>
            <a:off x="3070500" y="1219313"/>
            <a:ext cx="2669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0" name="Google Shape;70;p13"/>
          <p:cNvSpPr txBox="1">
            <a:spLocks noGrp="1"/>
          </p:cNvSpPr>
          <p:nvPr>
            <p:ph type="title" idx="2" hasCustomPrompt="1"/>
          </p:nvPr>
        </p:nvSpPr>
        <p:spPr>
          <a:xfrm>
            <a:off x="3070500" y="626138"/>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subTitle" idx="1"/>
          </p:nvPr>
        </p:nvSpPr>
        <p:spPr>
          <a:xfrm>
            <a:off x="3070500" y="1805838"/>
            <a:ext cx="2669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3"/>
          </p:nvPr>
        </p:nvSpPr>
        <p:spPr>
          <a:xfrm>
            <a:off x="5754300" y="1219313"/>
            <a:ext cx="2669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3" name="Google Shape;73;p13"/>
          <p:cNvSpPr txBox="1">
            <a:spLocks noGrp="1"/>
          </p:cNvSpPr>
          <p:nvPr>
            <p:ph type="title" idx="4" hasCustomPrompt="1"/>
          </p:nvPr>
        </p:nvSpPr>
        <p:spPr>
          <a:xfrm>
            <a:off x="5754300" y="626138"/>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a:spLocks noGrp="1"/>
          </p:cNvSpPr>
          <p:nvPr>
            <p:ph type="subTitle" idx="5"/>
          </p:nvPr>
        </p:nvSpPr>
        <p:spPr>
          <a:xfrm>
            <a:off x="5754300" y="1805838"/>
            <a:ext cx="2669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5" name="Google Shape;75;p13"/>
          <p:cNvSpPr txBox="1">
            <a:spLocks noGrp="1"/>
          </p:cNvSpPr>
          <p:nvPr>
            <p:ph type="title" idx="6"/>
          </p:nvPr>
        </p:nvSpPr>
        <p:spPr>
          <a:xfrm>
            <a:off x="3070500" y="3130788"/>
            <a:ext cx="2669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6" name="Google Shape;76;p13"/>
          <p:cNvSpPr txBox="1">
            <a:spLocks noGrp="1"/>
          </p:cNvSpPr>
          <p:nvPr>
            <p:ph type="title" idx="7" hasCustomPrompt="1"/>
          </p:nvPr>
        </p:nvSpPr>
        <p:spPr>
          <a:xfrm>
            <a:off x="3070500" y="2537613"/>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a:spLocks noGrp="1"/>
          </p:cNvSpPr>
          <p:nvPr>
            <p:ph type="subTitle" idx="8"/>
          </p:nvPr>
        </p:nvSpPr>
        <p:spPr>
          <a:xfrm>
            <a:off x="3070500" y="3717313"/>
            <a:ext cx="2669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8" name="Google Shape;78;p13"/>
          <p:cNvSpPr txBox="1">
            <a:spLocks noGrp="1"/>
          </p:cNvSpPr>
          <p:nvPr>
            <p:ph type="title" idx="9"/>
          </p:nvPr>
        </p:nvSpPr>
        <p:spPr>
          <a:xfrm>
            <a:off x="5754300" y="3130788"/>
            <a:ext cx="2669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9" name="Google Shape;79;p13"/>
          <p:cNvSpPr txBox="1">
            <a:spLocks noGrp="1"/>
          </p:cNvSpPr>
          <p:nvPr>
            <p:ph type="title" idx="13" hasCustomPrompt="1"/>
          </p:nvPr>
        </p:nvSpPr>
        <p:spPr>
          <a:xfrm>
            <a:off x="5754300" y="2537613"/>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subTitle" idx="14"/>
          </p:nvPr>
        </p:nvSpPr>
        <p:spPr>
          <a:xfrm>
            <a:off x="5754300" y="3717313"/>
            <a:ext cx="2669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 name="Google Shape;81;p13"/>
          <p:cNvSpPr/>
          <p:nvPr/>
        </p:nvSpPr>
        <p:spPr>
          <a:xfrm>
            <a:off x="738800" y="2805475"/>
            <a:ext cx="1484400" cy="1484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8065250" y="-3038796"/>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20"/>
        <p:cNvGrpSpPr/>
        <p:nvPr/>
      </p:nvGrpSpPr>
      <p:grpSpPr>
        <a:xfrm>
          <a:off x="0" y="0"/>
          <a:ext cx="0" cy="0"/>
          <a:chOff x="0" y="0"/>
          <a:chExt cx="0" cy="0"/>
        </a:xfrm>
      </p:grpSpPr>
      <p:pic>
        <p:nvPicPr>
          <p:cNvPr id="121" name="Google Shape;121;p19"/>
          <p:cNvPicPr preferRelativeResize="0"/>
          <p:nvPr/>
        </p:nvPicPr>
        <p:blipFill rotWithShape="1">
          <a:blip r:embed="rId2">
            <a:alphaModFix/>
          </a:blip>
          <a:srcRect l="121" r="56600"/>
          <a:stretch/>
        </p:blipFill>
        <p:spPr>
          <a:xfrm rot="-5400000" flipH="1">
            <a:off x="5764921" y="2817426"/>
            <a:ext cx="1673551" cy="2788099"/>
          </a:xfrm>
          <a:prstGeom prst="rect">
            <a:avLst/>
          </a:prstGeom>
          <a:noFill/>
          <a:ln>
            <a:noFill/>
          </a:ln>
        </p:spPr>
      </p:pic>
      <p:sp>
        <p:nvSpPr>
          <p:cNvPr id="122" name="Google Shape;122;p19"/>
          <p:cNvSpPr txBox="1">
            <a:spLocks noGrp="1"/>
          </p:cNvSpPr>
          <p:nvPr>
            <p:ph type="title"/>
          </p:nvPr>
        </p:nvSpPr>
        <p:spPr>
          <a:xfrm flipH="1">
            <a:off x="711539" y="2188792"/>
            <a:ext cx="41652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solidFill>
                  <a:schemeClr val="accen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3" name="Google Shape;123;p19"/>
          <p:cNvSpPr txBox="1">
            <a:spLocks noGrp="1"/>
          </p:cNvSpPr>
          <p:nvPr>
            <p:ph type="title" idx="2" hasCustomPrompt="1"/>
          </p:nvPr>
        </p:nvSpPr>
        <p:spPr>
          <a:xfrm flipH="1">
            <a:off x="711539" y="1337825"/>
            <a:ext cx="41652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24" name="Google Shape;124;p19"/>
          <p:cNvSpPr txBox="1">
            <a:spLocks noGrp="1"/>
          </p:cNvSpPr>
          <p:nvPr>
            <p:ph type="subTitle" idx="1"/>
          </p:nvPr>
        </p:nvSpPr>
        <p:spPr>
          <a:xfrm flipH="1">
            <a:off x="711539" y="3132175"/>
            <a:ext cx="41652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9"/>
          <p:cNvSpPr/>
          <p:nvPr/>
        </p:nvSpPr>
        <p:spPr>
          <a:xfrm>
            <a:off x="-8378"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60"/>
        <p:cNvGrpSpPr/>
        <p:nvPr/>
      </p:nvGrpSpPr>
      <p:grpSpPr>
        <a:xfrm>
          <a:off x="0" y="0"/>
          <a:ext cx="0" cy="0"/>
          <a:chOff x="0" y="0"/>
          <a:chExt cx="0" cy="0"/>
        </a:xfrm>
      </p:grpSpPr>
      <p:sp>
        <p:nvSpPr>
          <p:cNvPr id="161" name="Google Shape;16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2" name="Google Shape;162;p24"/>
          <p:cNvSpPr txBox="1">
            <a:spLocks noGrp="1"/>
          </p:cNvSpPr>
          <p:nvPr>
            <p:ph type="title" idx="2"/>
          </p:nvPr>
        </p:nvSpPr>
        <p:spPr>
          <a:xfrm>
            <a:off x="1195850" y="1751675"/>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3" name="Google Shape;163;p24"/>
          <p:cNvSpPr txBox="1">
            <a:spLocks noGrp="1"/>
          </p:cNvSpPr>
          <p:nvPr>
            <p:ph type="subTitle" idx="1"/>
          </p:nvPr>
        </p:nvSpPr>
        <p:spPr>
          <a:xfrm>
            <a:off x="1195863" y="2094725"/>
            <a:ext cx="2867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4"/>
          <p:cNvSpPr txBox="1">
            <a:spLocks noGrp="1"/>
          </p:cNvSpPr>
          <p:nvPr>
            <p:ph type="title" idx="3"/>
          </p:nvPr>
        </p:nvSpPr>
        <p:spPr>
          <a:xfrm>
            <a:off x="5081030" y="1751675"/>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5" name="Google Shape;165;p24"/>
          <p:cNvSpPr txBox="1">
            <a:spLocks noGrp="1"/>
          </p:cNvSpPr>
          <p:nvPr>
            <p:ph type="subTitle" idx="4"/>
          </p:nvPr>
        </p:nvSpPr>
        <p:spPr>
          <a:xfrm>
            <a:off x="5081043" y="2094725"/>
            <a:ext cx="2867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4"/>
          <p:cNvSpPr txBox="1">
            <a:spLocks noGrp="1"/>
          </p:cNvSpPr>
          <p:nvPr>
            <p:ph type="title" idx="5"/>
          </p:nvPr>
        </p:nvSpPr>
        <p:spPr>
          <a:xfrm>
            <a:off x="1195863" y="3604525"/>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7" name="Google Shape;167;p24"/>
          <p:cNvSpPr txBox="1">
            <a:spLocks noGrp="1"/>
          </p:cNvSpPr>
          <p:nvPr>
            <p:ph type="subTitle" idx="6"/>
          </p:nvPr>
        </p:nvSpPr>
        <p:spPr>
          <a:xfrm>
            <a:off x="1195863" y="3960050"/>
            <a:ext cx="2867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8" name="Google Shape;168;p24"/>
          <p:cNvSpPr txBox="1">
            <a:spLocks noGrp="1"/>
          </p:cNvSpPr>
          <p:nvPr>
            <p:ph type="title" idx="7"/>
          </p:nvPr>
        </p:nvSpPr>
        <p:spPr>
          <a:xfrm>
            <a:off x="5081043" y="3604525"/>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9" name="Google Shape;169;p24"/>
          <p:cNvSpPr txBox="1">
            <a:spLocks noGrp="1"/>
          </p:cNvSpPr>
          <p:nvPr>
            <p:ph type="subTitle" idx="8"/>
          </p:nvPr>
        </p:nvSpPr>
        <p:spPr>
          <a:xfrm>
            <a:off x="5081043" y="3960050"/>
            <a:ext cx="2867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70" name="Google Shape;170;p24"/>
          <p:cNvPicPr preferRelativeResize="0"/>
          <p:nvPr/>
        </p:nvPicPr>
        <p:blipFill rotWithShape="1">
          <a:blip r:embed="rId2">
            <a:alphaModFix/>
          </a:blip>
          <a:srcRect l="72414" r="-31446"/>
          <a:stretch/>
        </p:blipFill>
        <p:spPr>
          <a:xfrm>
            <a:off x="-4" y="942650"/>
            <a:ext cx="2667924" cy="3258350"/>
          </a:xfrm>
          <a:prstGeom prst="rect">
            <a:avLst/>
          </a:prstGeom>
          <a:noFill/>
          <a:ln>
            <a:noFill/>
          </a:ln>
        </p:spPr>
      </p:pic>
      <p:pic>
        <p:nvPicPr>
          <p:cNvPr id="171" name="Google Shape;171;p24"/>
          <p:cNvPicPr preferRelativeResize="0"/>
          <p:nvPr/>
        </p:nvPicPr>
        <p:blipFill rotWithShape="1">
          <a:blip r:embed="rId2">
            <a:alphaModFix/>
          </a:blip>
          <a:srcRect l="72414" r="-31446"/>
          <a:stretch/>
        </p:blipFill>
        <p:spPr>
          <a:xfrm flipH="1">
            <a:off x="6476071" y="942650"/>
            <a:ext cx="2667924" cy="3258350"/>
          </a:xfrm>
          <a:prstGeom prst="rect">
            <a:avLst/>
          </a:prstGeom>
          <a:noFill/>
          <a:ln>
            <a:noFill/>
          </a:ln>
        </p:spPr>
      </p:pic>
      <p:sp>
        <p:nvSpPr>
          <p:cNvPr id="172" name="Google Shape;172;p24"/>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40"/>
        <p:cNvGrpSpPr/>
        <p:nvPr/>
      </p:nvGrpSpPr>
      <p:grpSpPr>
        <a:xfrm>
          <a:off x="0" y="0"/>
          <a:ext cx="0" cy="0"/>
          <a:chOff x="0" y="0"/>
          <a:chExt cx="0" cy="0"/>
        </a:xfrm>
      </p:grpSpPr>
      <p:sp>
        <p:nvSpPr>
          <p:cNvPr id="341" name="Google Shape;341;p44"/>
          <p:cNvSpPr/>
          <p:nvPr/>
        </p:nvSpPr>
        <p:spPr>
          <a:xfrm rot="10800000">
            <a:off x="5466157" y="38325"/>
            <a:ext cx="3545443" cy="1362071"/>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4"/>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43"/>
        <p:cNvGrpSpPr/>
        <p:nvPr/>
      </p:nvGrpSpPr>
      <p:grpSpPr>
        <a:xfrm>
          <a:off x="0" y="0"/>
          <a:ext cx="0" cy="0"/>
          <a:chOff x="0" y="0"/>
          <a:chExt cx="0" cy="0"/>
        </a:xfrm>
      </p:grpSpPr>
      <p:sp>
        <p:nvSpPr>
          <p:cNvPr id="344" name="Google Shape;344;p45"/>
          <p:cNvSpPr/>
          <p:nvPr/>
        </p:nvSpPr>
        <p:spPr>
          <a:xfrm>
            <a:off x="127347" y="3686724"/>
            <a:ext cx="3791903" cy="1456754"/>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5"/>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Montserrat ExtraBold"/>
              <a:buNone/>
              <a:defRPr sz="280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Medium"/>
              <a:buChar char="●"/>
              <a:defRPr sz="1800">
                <a:solidFill>
                  <a:schemeClr val="dk2"/>
                </a:solidFill>
                <a:latin typeface="Montserrat Medium"/>
                <a:ea typeface="Montserrat Medium"/>
                <a:cs typeface="Montserrat Medium"/>
                <a:sym typeface="Montserrat Medium"/>
              </a:defRPr>
            </a:lvl1pPr>
            <a:lvl2pPr marL="914400" lvl="1"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2pPr>
            <a:lvl3pPr marL="1371600" lvl="2"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3pPr>
            <a:lvl4pPr marL="1828800" lvl="3"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4pPr>
            <a:lvl5pPr marL="2286000" lvl="4"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5pPr>
            <a:lvl6pPr marL="2743200" lvl="5"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6pPr>
            <a:lvl7pPr marL="3200400" lvl="6"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7pPr>
            <a:lvl8pPr marL="3657600" lvl="7"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8pPr>
            <a:lvl9pPr marL="4114800" lvl="8"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59" r:id="rId5"/>
    <p:sldLayoutId id="2147483665" r:id="rId6"/>
    <p:sldLayoutId id="2147483670" r:id="rId7"/>
    <p:sldLayoutId id="2147483690" r:id="rId8"/>
    <p:sldLayoutId id="2147483691"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2.sv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5.png"/><Relationship Id="rId4" Type="http://schemas.openxmlformats.org/officeDocument/2006/relationships/image" Target="../media/image24.sv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7.sv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9.svg"/></Relationships>
</file>

<file path=ppt/slides/_rels/slide1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slide" Target="slide65.xm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slide" Target="slide59.xml"/><Relationship Id="rId5" Type="http://schemas.openxmlformats.org/officeDocument/2006/relationships/slide" Target="slide51.xml"/><Relationship Id="rId4" Type="http://schemas.openxmlformats.org/officeDocument/2006/relationships/slide" Target="slide2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6.sv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image" Target="../media/image36.png"/><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43.png"/><Relationship Id="rId4" Type="http://schemas.openxmlformats.org/officeDocument/2006/relationships/image" Target="../media/image40.png"/></Relationships>
</file>

<file path=ppt/slides/_rels/slide38.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45.png"/><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0.png"/></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45.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9.sv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4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47.png"/></Relationships>
</file>

<file path=ppt/slides/_rels/slide42.xml.rels><?xml version="1.0" encoding="UTF-8" standalone="yes"?>
<Relationships xmlns="http://schemas.openxmlformats.org/package/2006/relationships"><Relationship Id="rId3" Type="http://schemas.openxmlformats.org/officeDocument/2006/relationships/image" Target="../media/image46.jpeg"/><Relationship Id="rId7" Type="http://schemas.openxmlformats.org/officeDocument/2006/relationships/image" Target="../media/image50.png"/><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image" Target="../media/image45.png"/><Relationship Id="rId5" Type="http://schemas.openxmlformats.org/officeDocument/2006/relationships/image" Target="../media/image49.png"/><Relationship Id="rId4" Type="http://schemas.openxmlformats.org/officeDocument/2006/relationships/image" Target="../media/image48.png"/></Relationships>
</file>

<file path=ppt/slides/_rels/slide4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6.jpeg"/><Relationship Id="rId1" Type="http://schemas.openxmlformats.org/officeDocument/2006/relationships/slideLayout" Target="../slideLayouts/slideLayout3.xml"/><Relationship Id="rId5" Type="http://schemas.openxmlformats.org/officeDocument/2006/relationships/image" Target="../media/image52.png"/><Relationship Id="rId4" Type="http://schemas.openxmlformats.org/officeDocument/2006/relationships/image" Target="../media/image51.png"/></Relationships>
</file>

<file path=ppt/slides/_rels/slide4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1.svg"/></Relationships>
</file>

<file path=ppt/slides/_rels/slide5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46.jpeg"/></Relationships>
</file>

<file path=ppt/slides/_rels/slide5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4.xml"/><Relationship Id="rId1" Type="http://schemas.openxmlformats.org/officeDocument/2006/relationships/slideLayout" Target="../slideLayouts/slideLayout7.xml"/><Relationship Id="rId4" Type="http://schemas.openxmlformats.org/officeDocument/2006/relationships/image" Target="../media/image46.jpeg"/></Relationships>
</file>

<file path=ppt/slides/_rels/slide5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5.xml"/><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5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6.xml"/><Relationship Id="rId1" Type="http://schemas.openxmlformats.org/officeDocument/2006/relationships/slideLayout" Target="../slideLayouts/slideLayout7.xml"/><Relationship Id="rId5" Type="http://schemas.openxmlformats.org/officeDocument/2006/relationships/image" Target="../media/image62.png"/><Relationship Id="rId4" Type="http://schemas.openxmlformats.org/officeDocument/2006/relationships/image" Target="../media/image61.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3.svg"/><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6.svg"/><Relationship Id="rId4" Type="http://schemas.openxmlformats.org/officeDocument/2006/relationships/image" Target="../media/image15.png"/></Relationships>
</file>

<file path=ppt/slides/_rels/slide7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68.xml"/><Relationship Id="rId1" Type="http://schemas.openxmlformats.org/officeDocument/2006/relationships/slideLayout" Target="../slideLayouts/slideLayout7.xml"/><Relationship Id="rId4" Type="http://schemas.openxmlformats.org/officeDocument/2006/relationships/image" Target="../media/image66.png"/></Relationships>
</file>

<file path=ppt/slides/_rels/slide7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66.png"/></Relationships>
</file>

<file path=ppt/slides/_rels/slide7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8.sv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0.sv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91.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3"/>
        <p:cNvGrpSpPr/>
        <p:nvPr/>
      </p:nvGrpSpPr>
      <p:grpSpPr>
        <a:xfrm>
          <a:off x="0" y="0"/>
          <a:ext cx="0" cy="0"/>
          <a:chOff x="0" y="0"/>
          <a:chExt cx="0" cy="0"/>
        </a:xfrm>
      </p:grpSpPr>
      <p:sp>
        <p:nvSpPr>
          <p:cNvPr id="364" name="Google Shape;364;p53"/>
          <p:cNvSpPr txBox="1">
            <a:spLocks noGrp="1"/>
          </p:cNvSpPr>
          <p:nvPr>
            <p:ph type="ctrTitle"/>
          </p:nvPr>
        </p:nvSpPr>
        <p:spPr>
          <a:xfrm>
            <a:off x="337226" y="226979"/>
            <a:ext cx="5353219" cy="387235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Modelling Passive Daytime Radiative Cooling Devices (PDRCs) using COMSOL Multiphysics™.</a:t>
            </a:r>
            <a:endParaRPr sz="4000" dirty="0"/>
          </a:p>
        </p:txBody>
      </p:sp>
      <p:sp>
        <p:nvSpPr>
          <p:cNvPr id="366" name="Google Shape;366;p53"/>
          <p:cNvSpPr/>
          <p:nvPr/>
        </p:nvSpPr>
        <p:spPr>
          <a:xfrm>
            <a:off x="5625300" y="2489808"/>
            <a:ext cx="1677900" cy="167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4400">
              <a:solidFill>
                <a:schemeClr val="lt1"/>
              </a:solidFill>
              <a:latin typeface="Montserrat ExtraBold"/>
              <a:ea typeface="Montserrat ExtraBold"/>
              <a:cs typeface="Montserrat ExtraBold"/>
              <a:sym typeface="Montserrat ExtraBold"/>
            </a:endParaRPr>
          </a:p>
        </p:txBody>
      </p:sp>
      <p:sp>
        <p:nvSpPr>
          <p:cNvPr id="3" name="Subtitle 2">
            <a:extLst>
              <a:ext uri="{FF2B5EF4-FFF2-40B4-BE49-F238E27FC236}">
                <a16:creationId xmlns:a16="http://schemas.microsoft.com/office/drawing/2014/main" id="{F5219425-6EC5-B954-0B99-3685E051D8ED}"/>
              </a:ext>
            </a:extLst>
          </p:cNvPr>
          <p:cNvSpPr>
            <a:spLocks noGrp="1"/>
          </p:cNvSpPr>
          <p:nvPr>
            <p:ph type="subTitle" idx="1"/>
          </p:nvPr>
        </p:nvSpPr>
        <p:spPr>
          <a:xfrm>
            <a:off x="239949" y="4096820"/>
            <a:ext cx="4662792" cy="819701"/>
          </a:xfrm>
        </p:spPr>
        <p:txBody>
          <a:bodyPr/>
          <a:lstStyle/>
          <a:p>
            <a:r>
              <a:rPr lang="en-US" b="1" dirty="0"/>
              <a:t>Student</a:t>
            </a:r>
            <a:r>
              <a:rPr lang="en-US" dirty="0"/>
              <a:t>: Collins Munene Kariuki</a:t>
            </a:r>
          </a:p>
          <a:p>
            <a:r>
              <a:rPr lang="en-US" b="1" dirty="0"/>
              <a:t>Advisor</a:t>
            </a:r>
            <a:r>
              <a:rPr lang="en-US" dirty="0"/>
              <a:t>: Professor Janice Hudgings</a:t>
            </a: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4"/>
                                        </p:tgtEl>
                                        <p:attrNameLst>
                                          <p:attrName>style.visibility</p:attrName>
                                        </p:attrNameLst>
                                      </p:cBhvr>
                                      <p:to>
                                        <p:strVal val="visible"/>
                                      </p:to>
                                    </p:set>
                                    <p:animEffect transition="in" filter="fade">
                                      <p:cBhvr>
                                        <p:cTn id="7" dur="1000"/>
                                        <p:tgtEl>
                                          <p:spTgt spid="3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5" name="Title 4">
            <a:extLst>
              <a:ext uri="{FF2B5EF4-FFF2-40B4-BE49-F238E27FC236}">
                <a16:creationId xmlns:a16="http://schemas.microsoft.com/office/drawing/2014/main" id="{AB09DC65-2F9D-4A3D-7A9E-FE2E8C86C233}"/>
              </a:ext>
            </a:extLst>
          </p:cNvPr>
          <p:cNvSpPr>
            <a:spLocks noGrp="1"/>
          </p:cNvSpPr>
          <p:nvPr>
            <p:ph type="title"/>
          </p:nvPr>
        </p:nvSpPr>
        <p:spPr>
          <a:xfrm>
            <a:off x="343710" y="298778"/>
            <a:ext cx="5570706" cy="695286"/>
          </a:xfrm>
        </p:spPr>
        <p:txBody>
          <a:bodyPr/>
          <a:lstStyle/>
          <a:p>
            <a:r>
              <a:rPr lang="en-US" dirty="0"/>
              <a:t>The Cooling Problem</a:t>
            </a:r>
          </a:p>
        </p:txBody>
      </p:sp>
      <p:sp>
        <p:nvSpPr>
          <p:cNvPr id="3" name="TextBox 2">
            <a:extLst>
              <a:ext uri="{FF2B5EF4-FFF2-40B4-BE49-F238E27FC236}">
                <a16:creationId xmlns:a16="http://schemas.microsoft.com/office/drawing/2014/main" id="{56EB3B42-4EB2-B118-402E-A9947112D606}"/>
              </a:ext>
            </a:extLst>
          </p:cNvPr>
          <p:cNvSpPr txBox="1"/>
          <p:nvPr/>
        </p:nvSpPr>
        <p:spPr>
          <a:xfrm>
            <a:off x="343710" y="2060279"/>
            <a:ext cx="4572000" cy="1169551"/>
          </a:xfrm>
          <a:prstGeom prst="rect">
            <a:avLst/>
          </a:prstGeom>
          <a:noFill/>
        </p:spPr>
        <p:txBody>
          <a:bodyPr wrap="square">
            <a:spAutoFit/>
          </a:bodyPr>
          <a:lstStyle/>
          <a:p>
            <a:pPr algn="just"/>
            <a:r>
              <a:rPr lang="en-US" sz="1400" b="1" dirty="0">
                <a:latin typeface="Montserrat" pitchFamily="2" charset="77"/>
              </a:rPr>
              <a:t>Greenhouse Gases (GHGs): </a:t>
            </a:r>
            <a:r>
              <a:rPr lang="en-US" sz="1400" dirty="0">
                <a:latin typeface="Montserrat" pitchFamily="2" charset="77"/>
              </a:rPr>
              <a:t>ACs don’t directly emit GHGs, but leaks and improper disposal of refrigerants contribute to climate change. In 2016, space cooling caused an estimated 1,130 million tons of CO2 emissions.</a:t>
            </a:r>
          </a:p>
        </p:txBody>
      </p:sp>
      <p:pic>
        <p:nvPicPr>
          <p:cNvPr id="4" name="Graphic 3">
            <a:extLst>
              <a:ext uri="{FF2B5EF4-FFF2-40B4-BE49-F238E27FC236}">
                <a16:creationId xmlns:a16="http://schemas.microsoft.com/office/drawing/2014/main" id="{C2628D2C-D67F-1B87-2030-629D4CE2B12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65322" y="1369868"/>
            <a:ext cx="1201882" cy="1201882"/>
          </a:xfrm>
          <a:prstGeom prst="rect">
            <a:avLst/>
          </a:prstGeom>
        </p:spPr>
      </p:pic>
    </p:spTree>
    <p:extLst>
      <p:ext uri="{BB962C8B-B14F-4D97-AF65-F5344CB8AC3E}">
        <p14:creationId xmlns:p14="http://schemas.microsoft.com/office/powerpoint/2010/main" val="505618186"/>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5" name="Title 4">
            <a:extLst>
              <a:ext uri="{FF2B5EF4-FFF2-40B4-BE49-F238E27FC236}">
                <a16:creationId xmlns:a16="http://schemas.microsoft.com/office/drawing/2014/main" id="{AB09DC65-2F9D-4A3D-7A9E-FE2E8C86C233}"/>
              </a:ext>
            </a:extLst>
          </p:cNvPr>
          <p:cNvSpPr>
            <a:spLocks noGrp="1"/>
          </p:cNvSpPr>
          <p:nvPr>
            <p:ph type="title"/>
          </p:nvPr>
        </p:nvSpPr>
        <p:spPr>
          <a:xfrm>
            <a:off x="343710" y="298778"/>
            <a:ext cx="5570706" cy="695286"/>
          </a:xfrm>
        </p:spPr>
        <p:txBody>
          <a:bodyPr/>
          <a:lstStyle/>
          <a:p>
            <a:r>
              <a:rPr lang="en-US" dirty="0"/>
              <a:t>The Cooling Problem</a:t>
            </a:r>
          </a:p>
        </p:txBody>
      </p:sp>
      <p:sp>
        <p:nvSpPr>
          <p:cNvPr id="6" name="TextBox 5">
            <a:extLst>
              <a:ext uri="{FF2B5EF4-FFF2-40B4-BE49-F238E27FC236}">
                <a16:creationId xmlns:a16="http://schemas.microsoft.com/office/drawing/2014/main" id="{14005140-72F1-ECCA-26AE-5FEA34D30543}"/>
              </a:ext>
            </a:extLst>
          </p:cNvPr>
          <p:cNvSpPr txBox="1"/>
          <p:nvPr/>
        </p:nvSpPr>
        <p:spPr>
          <a:xfrm>
            <a:off x="415636" y="957442"/>
            <a:ext cx="4572000" cy="1384995"/>
          </a:xfrm>
          <a:prstGeom prst="rect">
            <a:avLst/>
          </a:prstGeom>
          <a:noFill/>
        </p:spPr>
        <p:txBody>
          <a:bodyPr wrap="square">
            <a:spAutoFit/>
          </a:bodyPr>
          <a:lstStyle/>
          <a:p>
            <a:pPr algn="just"/>
            <a:r>
              <a:rPr lang="en-US" sz="1400" b="1" dirty="0">
                <a:latin typeface="Montserrat" pitchFamily="2" charset="77"/>
              </a:rPr>
              <a:t>“Heat Islands”: </a:t>
            </a:r>
            <a:r>
              <a:rPr lang="en-US" sz="1400" dirty="0">
                <a:latin typeface="Montserrat" pitchFamily="2" charset="77"/>
              </a:rPr>
              <a:t>Urban areas that experience significantly higher temperatures. ACs release hot air outside, adding to the ambient heat, which necessitates the increased use of ACs. This increased heat can worsen air quality and smog formation.</a:t>
            </a:r>
          </a:p>
        </p:txBody>
      </p:sp>
      <p:pic>
        <p:nvPicPr>
          <p:cNvPr id="11" name="Graphic 10">
            <a:extLst>
              <a:ext uri="{FF2B5EF4-FFF2-40B4-BE49-F238E27FC236}">
                <a16:creationId xmlns:a16="http://schemas.microsoft.com/office/drawing/2014/main" id="{B2AFFE63-1BE5-B1AE-4316-498CAC7D788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707331" y="1558636"/>
            <a:ext cx="952500" cy="1181100"/>
          </a:xfrm>
          <a:prstGeom prst="rect">
            <a:avLst/>
          </a:prstGeom>
        </p:spPr>
      </p:pic>
      <p:pic>
        <p:nvPicPr>
          <p:cNvPr id="13" name="Picture 12" descr="A graph of a city&#10;&#10;Description automatically generated with medium confidence">
            <a:extLst>
              <a:ext uri="{FF2B5EF4-FFF2-40B4-BE49-F238E27FC236}">
                <a16:creationId xmlns:a16="http://schemas.microsoft.com/office/drawing/2014/main" id="{61C82709-0698-A190-4823-9C18058BA6F8}"/>
              </a:ext>
            </a:extLst>
          </p:cNvPr>
          <p:cNvPicPr>
            <a:picLocks noChangeAspect="1"/>
          </p:cNvPicPr>
          <p:nvPr/>
        </p:nvPicPr>
        <p:blipFill>
          <a:blip r:embed="rId5"/>
          <a:stretch>
            <a:fillRect/>
          </a:stretch>
        </p:blipFill>
        <p:spPr>
          <a:xfrm>
            <a:off x="270164" y="2571750"/>
            <a:ext cx="5099384" cy="2089122"/>
          </a:xfrm>
          <a:prstGeom prst="rect">
            <a:avLst/>
          </a:prstGeom>
        </p:spPr>
      </p:pic>
    </p:spTree>
    <p:extLst>
      <p:ext uri="{BB962C8B-B14F-4D97-AF65-F5344CB8AC3E}">
        <p14:creationId xmlns:p14="http://schemas.microsoft.com/office/powerpoint/2010/main" val="1461182012"/>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Radiative Cooling: A Potential Solution?</a:t>
            </a:r>
          </a:p>
        </p:txBody>
      </p:sp>
      <p:sp>
        <p:nvSpPr>
          <p:cNvPr id="6" name="Google Shape;428;p58">
            <a:extLst>
              <a:ext uri="{FF2B5EF4-FFF2-40B4-BE49-F238E27FC236}">
                <a16:creationId xmlns:a16="http://schemas.microsoft.com/office/drawing/2014/main" id="{825451BD-D897-7F66-46F4-6284E363AF61}"/>
              </a:ext>
            </a:extLst>
          </p:cNvPr>
          <p:cNvSpPr txBox="1">
            <a:spLocks noGrp="1"/>
          </p:cNvSpPr>
          <p:nvPr>
            <p:ph type="subTitle" idx="1"/>
          </p:nvPr>
        </p:nvSpPr>
        <p:spPr>
          <a:xfrm>
            <a:off x="317187" y="1879252"/>
            <a:ext cx="5397813" cy="138499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Objects emit thermal radiation based on their temperature (governed by Planck’s Law).</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Radiative cooling leverages this principle for passive cooling (without using electricity).</a:t>
            </a:r>
          </a:p>
        </p:txBody>
      </p:sp>
      <p:pic>
        <p:nvPicPr>
          <p:cNvPr id="9" name="Graphic 8">
            <a:extLst>
              <a:ext uri="{FF2B5EF4-FFF2-40B4-BE49-F238E27FC236}">
                <a16:creationId xmlns:a16="http://schemas.microsoft.com/office/drawing/2014/main" id="{D7120E42-4B39-4832-CB1C-E2BE6263EC3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87836" y="1382457"/>
            <a:ext cx="1191491" cy="1467568"/>
          </a:xfrm>
          <a:prstGeom prst="rect">
            <a:avLst/>
          </a:prstGeom>
        </p:spPr>
      </p:pic>
    </p:spTree>
    <p:extLst>
      <p:ext uri="{BB962C8B-B14F-4D97-AF65-F5344CB8AC3E}">
        <p14:creationId xmlns:p14="http://schemas.microsoft.com/office/powerpoint/2010/main" val="1872071744"/>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Radiative Cooling: A Potential Solution?</a:t>
            </a:r>
          </a:p>
        </p:txBody>
      </p:sp>
      <p:sp>
        <p:nvSpPr>
          <p:cNvPr id="4" name="TextBox 3">
            <a:extLst>
              <a:ext uri="{FF2B5EF4-FFF2-40B4-BE49-F238E27FC236}">
                <a16:creationId xmlns:a16="http://schemas.microsoft.com/office/drawing/2014/main" id="{B8D966D9-8048-5204-DC00-719116E56A21}"/>
              </a:ext>
            </a:extLst>
          </p:cNvPr>
          <p:cNvSpPr txBox="1"/>
          <p:nvPr/>
        </p:nvSpPr>
        <p:spPr>
          <a:xfrm>
            <a:off x="330777" y="1602254"/>
            <a:ext cx="4790208" cy="1938992"/>
          </a:xfrm>
          <a:prstGeom prst="rect">
            <a:avLst/>
          </a:prstGeom>
          <a:noFill/>
        </p:spPr>
        <p:txBody>
          <a:bodyPr wrap="square">
            <a:spAutoFit/>
          </a:bodyPr>
          <a:lstStyle/>
          <a:p>
            <a:pPr marL="0" lvl="0" indent="0" algn="just" rtl="0">
              <a:spcBef>
                <a:spcPts val="0"/>
              </a:spcBef>
              <a:spcAft>
                <a:spcPts val="0"/>
              </a:spcAft>
              <a:buNone/>
            </a:pPr>
            <a:r>
              <a:rPr lang="en-US" sz="1500" dirty="0">
                <a:latin typeface="Montserrat" pitchFamily="2" charset="77"/>
              </a:rPr>
              <a:t>It works by emitting more radiation (especially infrared) than what’s absorbed by the object resulting in a temperature reduction below the ambient level.</a:t>
            </a:r>
          </a:p>
          <a:p>
            <a:pPr marL="0" lvl="0" indent="0" algn="just" rtl="0">
              <a:spcBef>
                <a:spcPts val="0"/>
              </a:spcBef>
              <a:spcAft>
                <a:spcPts val="0"/>
              </a:spcAft>
              <a:buNone/>
            </a:pPr>
            <a:endParaRPr lang="en-US" sz="1500" dirty="0">
              <a:latin typeface="Montserrat" pitchFamily="2" charset="77"/>
            </a:endParaRPr>
          </a:p>
          <a:p>
            <a:pPr marL="0" lvl="0" indent="0" algn="just" rtl="0">
              <a:spcBef>
                <a:spcPts val="0"/>
              </a:spcBef>
              <a:spcAft>
                <a:spcPts val="0"/>
              </a:spcAft>
              <a:buNone/>
            </a:pPr>
            <a:r>
              <a:rPr lang="en-US" sz="1500" dirty="0">
                <a:latin typeface="Montserrat" pitchFamily="2" charset="77"/>
              </a:rPr>
              <a:t>The excess heat is transferred to our space due to the vast temperature difference of the earth and space.</a:t>
            </a:r>
          </a:p>
        </p:txBody>
      </p:sp>
      <p:pic>
        <p:nvPicPr>
          <p:cNvPr id="11" name="Graphic 10">
            <a:extLst>
              <a:ext uri="{FF2B5EF4-FFF2-40B4-BE49-F238E27FC236}">
                <a16:creationId xmlns:a16="http://schemas.microsoft.com/office/drawing/2014/main" id="{85E031A7-DDA4-8EFC-E19B-20BF441C59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48004" y="1369867"/>
            <a:ext cx="1210541" cy="1501071"/>
          </a:xfrm>
          <a:prstGeom prst="rect">
            <a:avLst/>
          </a:prstGeom>
        </p:spPr>
      </p:pic>
    </p:spTree>
    <p:extLst>
      <p:ext uri="{BB962C8B-B14F-4D97-AF65-F5344CB8AC3E}">
        <p14:creationId xmlns:p14="http://schemas.microsoft.com/office/powerpoint/2010/main" val="3636771365"/>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Radiative Cooling: A Potential Solution?</a:t>
            </a:r>
          </a:p>
        </p:txBody>
      </p:sp>
      <p:sp>
        <p:nvSpPr>
          <p:cNvPr id="7" name="TextBox 6">
            <a:extLst>
              <a:ext uri="{FF2B5EF4-FFF2-40B4-BE49-F238E27FC236}">
                <a16:creationId xmlns:a16="http://schemas.microsoft.com/office/drawing/2014/main" id="{685A4D5D-D912-7E5C-5A59-6FCEB2EC0D99}"/>
              </a:ext>
            </a:extLst>
          </p:cNvPr>
          <p:cNvSpPr txBox="1"/>
          <p:nvPr/>
        </p:nvSpPr>
        <p:spPr>
          <a:xfrm>
            <a:off x="857251" y="1832676"/>
            <a:ext cx="4790208" cy="1246495"/>
          </a:xfrm>
          <a:prstGeom prst="rect">
            <a:avLst/>
          </a:prstGeom>
          <a:noFill/>
        </p:spPr>
        <p:txBody>
          <a:bodyPr wrap="square">
            <a:spAutoFit/>
          </a:bodyPr>
          <a:lstStyle/>
          <a:p>
            <a:pPr marL="0" lvl="0" indent="0" algn="just" rtl="0">
              <a:spcBef>
                <a:spcPts val="0"/>
              </a:spcBef>
              <a:spcAft>
                <a:spcPts val="0"/>
              </a:spcAft>
              <a:buNone/>
            </a:pPr>
            <a:r>
              <a:rPr lang="en-US" sz="1500" dirty="0">
                <a:latin typeface="Montserrat" pitchFamily="2" charset="77"/>
              </a:rPr>
              <a:t>Achieves cooling by radiative heat to the “cold reservoir” of deep space (~3K).</a:t>
            </a:r>
          </a:p>
          <a:p>
            <a:pPr marL="0" lvl="0" indent="0" algn="just" rtl="0">
              <a:spcBef>
                <a:spcPts val="0"/>
              </a:spcBef>
              <a:spcAft>
                <a:spcPts val="0"/>
              </a:spcAft>
              <a:buNone/>
            </a:pPr>
            <a:endParaRPr lang="en-US" sz="1500" dirty="0">
              <a:latin typeface="Montserrat" pitchFamily="2" charset="77"/>
            </a:endParaRPr>
          </a:p>
          <a:p>
            <a:pPr marL="0" lvl="0" indent="0" algn="just" rtl="0">
              <a:spcBef>
                <a:spcPts val="0"/>
              </a:spcBef>
              <a:spcAft>
                <a:spcPts val="0"/>
              </a:spcAft>
              <a:buNone/>
            </a:pPr>
            <a:r>
              <a:rPr lang="en-US" sz="1500" dirty="0">
                <a:latin typeface="Montserrat" pitchFamily="2" charset="77"/>
              </a:rPr>
              <a:t>This eliminates the need for energy consuming methods like conventional AC.</a:t>
            </a:r>
          </a:p>
        </p:txBody>
      </p:sp>
      <p:pic>
        <p:nvPicPr>
          <p:cNvPr id="9" name="Picture 8" descr="A diagram of the sun and the sun&#10;&#10;Description automatically generated">
            <a:extLst>
              <a:ext uri="{FF2B5EF4-FFF2-40B4-BE49-F238E27FC236}">
                <a16:creationId xmlns:a16="http://schemas.microsoft.com/office/drawing/2014/main" id="{B1AEBFB8-1673-51DE-FC78-9AF5563ECE2C}"/>
              </a:ext>
            </a:extLst>
          </p:cNvPr>
          <p:cNvPicPr>
            <a:picLocks noChangeAspect="1"/>
          </p:cNvPicPr>
          <p:nvPr/>
        </p:nvPicPr>
        <p:blipFill>
          <a:blip r:embed="rId3"/>
          <a:stretch>
            <a:fillRect/>
          </a:stretch>
        </p:blipFill>
        <p:spPr>
          <a:xfrm>
            <a:off x="6089072" y="645967"/>
            <a:ext cx="2930237" cy="3851167"/>
          </a:xfrm>
          <a:prstGeom prst="rect">
            <a:avLst/>
          </a:prstGeom>
        </p:spPr>
      </p:pic>
    </p:spTree>
    <p:extLst>
      <p:ext uri="{BB962C8B-B14F-4D97-AF65-F5344CB8AC3E}">
        <p14:creationId xmlns:p14="http://schemas.microsoft.com/office/powerpoint/2010/main" val="1111977723"/>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Important Criteria for Radiative Cooling</a:t>
            </a:r>
          </a:p>
        </p:txBody>
      </p:sp>
      <p:sp>
        <p:nvSpPr>
          <p:cNvPr id="2" name="TextBox 1">
            <a:extLst>
              <a:ext uri="{FF2B5EF4-FFF2-40B4-BE49-F238E27FC236}">
                <a16:creationId xmlns:a16="http://schemas.microsoft.com/office/drawing/2014/main" id="{BB351A7D-E86B-B51B-AC20-B448658EC5AD}"/>
              </a:ext>
            </a:extLst>
          </p:cNvPr>
          <p:cNvSpPr txBox="1"/>
          <p:nvPr/>
        </p:nvSpPr>
        <p:spPr>
          <a:xfrm>
            <a:off x="230073" y="863590"/>
            <a:ext cx="5872854" cy="1292662"/>
          </a:xfrm>
          <a:prstGeom prst="rect">
            <a:avLst/>
          </a:prstGeom>
          <a:noFill/>
        </p:spPr>
        <p:txBody>
          <a:bodyPr wrap="square" rtlCol="0">
            <a:spAutoFit/>
          </a:bodyPr>
          <a:lstStyle/>
          <a:p>
            <a:pPr algn="just"/>
            <a:r>
              <a:rPr lang="en-US" sz="1300" dirty="0">
                <a:latin typeface="Montserrat" pitchFamily="2" charset="77"/>
              </a:rPr>
              <a:t>Passive radiative cooling can be realized even during the daytime, necessitating precise tuning of optical properties across a broad spectrum of wavelengths.</a:t>
            </a:r>
          </a:p>
          <a:p>
            <a:pPr algn="just"/>
            <a:endParaRPr lang="en-US" sz="1300" dirty="0">
              <a:latin typeface="Montserrat" pitchFamily="2" charset="77"/>
            </a:endParaRPr>
          </a:p>
          <a:p>
            <a:pPr algn="just"/>
            <a:r>
              <a:rPr lang="en-US" sz="1300" dirty="0">
                <a:latin typeface="Montserrat" pitchFamily="2" charset="77"/>
              </a:rPr>
              <a:t>Achieving effective passive daytime radiative cooling imposes stringent requirements and structures to mitigate solar heating:</a:t>
            </a:r>
          </a:p>
        </p:txBody>
      </p:sp>
      <p:pic>
        <p:nvPicPr>
          <p:cNvPr id="5" name="Picture 4" descr="Diagram of the sun and the moon&#10;&#10;Description automatically generated">
            <a:extLst>
              <a:ext uri="{FF2B5EF4-FFF2-40B4-BE49-F238E27FC236}">
                <a16:creationId xmlns:a16="http://schemas.microsoft.com/office/drawing/2014/main" id="{E24A6022-3160-25F8-C1BC-2A138830DEDE}"/>
              </a:ext>
            </a:extLst>
          </p:cNvPr>
          <p:cNvPicPr>
            <a:picLocks noChangeAspect="1"/>
          </p:cNvPicPr>
          <p:nvPr/>
        </p:nvPicPr>
        <p:blipFill>
          <a:blip r:embed="rId3"/>
          <a:stretch>
            <a:fillRect/>
          </a:stretch>
        </p:blipFill>
        <p:spPr>
          <a:xfrm>
            <a:off x="615765" y="2156252"/>
            <a:ext cx="3733482" cy="2748257"/>
          </a:xfrm>
          <a:prstGeom prst="rect">
            <a:avLst/>
          </a:prstGeom>
        </p:spPr>
      </p:pic>
    </p:spTree>
    <p:extLst>
      <p:ext uri="{BB962C8B-B14F-4D97-AF65-F5344CB8AC3E}">
        <p14:creationId xmlns:p14="http://schemas.microsoft.com/office/powerpoint/2010/main" val="169660898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Important Criteria for Radiative Cooling</a:t>
            </a:r>
          </a:p>
        </p:txBody>
      </p:sp>
      <p:sp>
        <p:nvSpPr>
          <p:cNvPr id="2" name="TextBox 1">
            <a:extLst>
              <a:ext uri="{FF2B5EF4-FFF2-40B4-BE49-F238E27FC236}">
                <a16:creationId xmlns:a16="http://schemas.microsoft.com/office/drawing/2014/main" id="{BB351A7D-E86B-B51B-AC20-B448658EC5AD}"/>
              </a:ext>
            </a:extLst>
          </p:cNvPr>
          <p:cNvSpPr txBox="1"/>
          <p:nvPr/>
        </p:nvSpPr>
        <p:spPr>
          <a:xfrm>
            <a:off x="617325" y="845771"/>
            <a:ext cx="5365186" cy="1092607"/>
          </a:xfrm>
          <a:prstGeom prst="rect">
            <a:avLst/>
          </a:prstGeom>
          <a:noFill/>
        </p:spPr>
        <p:txBody>
          <a:bodyPr wrap="square" rtlCol="0">
            <a:spAutoFit/>
          </a:bodyPr>
          <a:lstStyle/>
          <a:p>
            <a:pPr algn="just"/>
            <a:r>
              <a:rPr lang="en-US" sz="1300" dirty="0">
                <a:latin typeface="Montserrat" pitchFamily="2" charset="77"/>
              </a:rPr>
              <a:t>1. Minimal absorptivity approaching 0% (equivalent to nearly 100% reflectance) in the solar spectrum, ranging from 0.3-2.5 micrometers. This characteristic ensures that the surface absorbs minimal solar energy during daylight, thereby reducing the heat gained by the PDRC.</a:t>
            </a:r>
          </a:p>
        </p:txBody>
      </p:sp>
      <p:pic>
        <p:nvPicPr>
          <p:cNvPr id="5" name="Picture 4" descr="A graph showing the length of a window&#10;&#10;Description automatically generated">
            <a:extLst>
              <a:ext uri="{FF2B5EF4-FFF2-40B4-BE49-F238E27FC236}">
                <a16:creationId xmlns:a16="http://schemas.microsoft.com/office/drawing/2014/main" id="{10400987-9451-CF02-BAEB-D63C6D8DD5B8}"/>
              </a:ext>
            </a:extLst>
          </p:cNvPr>
          <p:cNvPicPr>
            <a:picLocks noChangeAspect="1"/>
          </p:cNvPicPr>
          <p:nvPr/>
        </p:nvPicPr>
        <p:blipFill>
          <a:blip r:embed="rId3"/>
          <a:stretch>
            <a:fillRect/>
          </a:stretch>
        </p:blipFill>
        <p:spPr>
          <a:xfrm>
            <a:off x="710599" y="2541852"/>
            <a:ext cx="4649671" cy="1920107"/>
          </a:xfrm>
          <a:prstGeom prst="rect">
            <a:avLst/>
          </a:prstGeom>
        </p:spPr>
      </p:pic>
      <p:sp>
        <p:nvSpPr>
          <p:cNvPr id="7" name="TextBox 6">
            <a:extLst>
              <a:ext uri="{FF2B5EF4-FFF2-40B4-BE49-F238E27FC236}">
                <a16:creationId xmlns:a16="http://schemas.microsoft.com/office/drawing/2014/main" id="{2696127F-2B99-8B49-886D-0649AEB70ED4}"/>
              </a:ext>
            </a:extLst>
          </p:cNvPr>
          <p:cNvSpPr txBox="1"/>
          <p:nvPr/>
        </p:nvSpPr>
        <p:spPr>
          <a:xfrm>
            <a:off x="617325" y="2079307"/>
            <a:ext cx="4542818" cy="492443"/>
          </a:xfrm>
          <a:prstGeom prst="rect">
            <a:avLst/>
          </a:prstGeom>
          <a:noFill/>
        </p:spPr>
        <p:txBody>
          <a:bodyPr wrap="square">
            <a:spAutoFit/>
          </a:bodyPr>
          <a:lstStyle/>
          <a:p>
            <a:r>
              <a:rPr lang="en-US" sz="1300" dirty="0"/>
              <a:t>Spectral Characteristics of Ideal Passive Daytime Radiative Cooling (PDRC) Materials</a:t>
            </a:r>
          </a:p>
        </p:txBody>
      </p:sp>
      <p:sp>
        <p:nvSpPr>
          <p:cNvPr id="9" name="TextBox 8">
            <a:extLst>
              <a:ext uri="{FF2B5EF4-FFF2-40B4-BE49-F238E27FC236}">
                <a16:creationId xmlns:a16="http://schemas.microsoft.com/office/drawing/2014/main" id="{94B6EF1B-EC68-99EA-4495-01A6F1B5B4BD}"/>
              </a:ext>
            </a:extLst>
          </p:cNvPr>
          <p:cNvSpPr txBox="1"/>
          <p:nvPr/>
        </p:nvSpPr>
        <p:spPr>
          <a:xfrm>
            <a:off x="360217" y="4454062"/>
            <a:ext cx="8073183" cy="600164"/>
          </a:xfrm>
          <a:prstGeom prst="rect">
            <a:avLst/>
          </a:prstGeom>
          <a:noFill/>
        </p:spPr>
        <p:txBody>
          <a:bodyPr wrap="square">
            <a:spAutoFit/>
          </a:bodyPr>
          <a:lstStyle/>
          <a:p>
            <a:r>
              <a:rPr lang="en-US" sz="1100" dirty="0"/>
              <a:t>Key Message: The ideal PDRC material exhibits low absorptivity within the solar spectrum for energy absorption, while also having high emissivity within the atmospheric window to maximize thermal radiation escape, contributing to effective cooling during daytime.</a:t>
            </a:r>
          </a:p>
        </p:txBody>
      </p:sp>
    </p:spTree>
    <p:extLst>
      <p:ext uri="{BB962C8B-B14F-4D97-AF65-F5344CB8AC3E}">
        <p14:creationId xmlns:p14="http://schemas.microsoft.com/office/powerpoint/2010/main" val="3840877662"/>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Important Criteria for Radiative Cooling</a:t>
            </a:r>
          </a:p>
        </p:txBody>
      </p:sp>
      <p:sp>
        <p:nvSpPr>
          <p:cNvPr id="2" name="TextBox 1">
            <a:extLst>
              <a:ext uri="{FF2B5EF4-FFF2-40B4-BE49-F238E27FC236}">
                <a16:creationId xmlns:a16="http://schemas.microsoft.com/office/drawing/2014/main" id="{BB351A7D-E86B-B51B-AC20-B448658EC5AD}"/>
              </a:ext>
            </a:extLst>
          </p:cNvPr>
          <p:cNvSpPr txBox="1"/>
          <p:nvPr/>
        </p:nvSpPr>
        <p:spPr>
          <a:xfrm>
            <a:off x="684385" y="897434"/>
            <a:ext cx="4826836" cy="1200329"/>
          </a:xfrm>
          <a:prstGeom prst="rect">
            <a:avLst/>
          </a:prstGeom>
          <a:noFill/>
        </p:spPr>
        <p:txBody>
          <a:bodyPr wrap="square" rtlCol="0">
            <a:spAutoFit/>
          </a:bodyPr>
          <a:lstStyle/>
          <a:p>
            <a:pPr algn="just"/>
            <a:r>
              <a:rPr lang="en-US" sz="1200" dirty="0">
                <a:latin typeface="Montserrat" pitchFamily="2" charset="77"/>
              </a:rPr>
              <a:t>2. High thermal radiation in the atmospheric transparency window, with an emittance close to 1 within the long-wavelength infrared (LWIR) transmission window of the atmosphere (8–13 micrometers). This range is significant due to the atmosphere's partial transparency and minimal infrared absorption by gas molecules in this spectrum.</a:t>
            </a:r>
          </a:p>
        </p:txBody>
      </p:sp>
      <p:pic>
        <p:nvPicPr>
          <p:cNvPr id="5" name="Picture 4" descr="A graph showing the length of a window&#10;&#10;Description automatically generated">
            <a:extLst>
              <a:ext uri="{FF2B5EF4-FFF2-40B4-BE49-F238E27FC236}">
                <a16:creationId xmlns:a16="http://schemas.microsoft.com/office/drawing/2014/main" id="{F3463859-B909-886D-9D0B-3158798F4A3E}"/>
              </a:ext>
            </a:extLst>
          </p:cNvPr>
          <p:cNvPicPr>
            <a:picLocks noChangeAspect="1"/>
          </p:cNvPicPr>
          <p:nvPr/>
        </p:nvPicPr>
        <p:blipFill>
          <a:blip r:embed="rId3"/>
          <a:stretch>
            <a:fillRect/>
          </a:stretch>
        </p:blipFill>
        <p:spPr>
          <a:xfrm>
            <a:off x="710599" y="2541852"/>
            <a:ext cx="4649671" cy="1920107"/>
          </a:xfrm>
          <a:prstGeom prst="rect">
            <a:avLst/>
          </a:prstGeom>
        </p:spPr>
      </p:pic>
      <p:sp>
        <p:nvSpPr>
          <p:cNvPr id="6" name="TextBox 5">
            <a:extLst>
              <a:ext uri="{FF2B5EF4-FFF2-40B4-BE49-F238E27FC236}">
                <a16:creationId xmlns:a16="http://schemas.microsoft.com/office/drawing/2014/main" id="{BF8C5636-7907-DD2D-1CE8-28C1F8607D0C}"/>
              </a:ext>
            </a:extLst>
          </p:cNvPr>
          <p:cNvSpPr txBox="1"/>
          <p:nvPr/>
        </p:nvSpPr>
        <p:spPr>
          <a:xfrm>
            <a:off x="250181" y="2264853"/>
            <a:ext cx="6351510" cy="276999"/>
          </a:xfrm>
          <a:prstGeom prst="rect">
            <a:avLst/>
          </a:prstGeom>
          <a:noFill/>
        </p:spPr>
        <p:txBody>
          <a:bodyPr wrap="square">
            <a:spAutoFit/>
          </a:bodyPr>
          <a:lstStyle/>
          <a:p>
            <a:r>
              <a:rPr lang="en-US" sz="1200" dirty="0"/>
              <a:t>Spectral Characteristics of Ideal Passive Daytime Radiative Cooling (PDRC) Materials</a:t>
            </a:r>
          </a:p>
        </p:txBody>
      </p:sp>
      <p:sp>
        <p:nvSpPr>
          <p:cNvPr id="7" name="TextBox 6">
            <a:extLst>
              <a:ext uri="{FF2B5EF4-FFF2-40B4-BE49-F238E27FC236}">
                <a16:creationId xmlns:a16="http://schemas.microsoft.com/office/drawing/2014/main" id="{B24EF47B-E6A8-E9A3-3E8F-8037500D7F52}"/>
              </a:ext>
            </a:extLst>
          </p:cNvPr>
          <p:cNvSpPr txBox="1"/>
          <p:nvPr/>
        </p:nvSpPr>
        <p:spPr>
          <a:xfrm>
            <a:off x="639997" y="4454062"/>
            <a:ext cx="7793403" cy="692497"/>
          </a:xfrm>
          <a:prstGeom prst="rect">
            <a:avLst/>
          </a:prstGeom>
          <a:noFill/>
        </p:spPr>
        <p:txBody>
          <a:bodyPr wrap="square">
            <a:spAutoFit/>
          </a:bodyPr>
          <a:lstStyle/>
          <a:p>
            <a:r>
              <a:rPr lang="en-US" sz="1300" dirty="0"/>
              <a:t>Key Message: The ideal PDRC material exhibits low absorptivity within the solar spectrum for energy absorption, while also having high emissivity within the atmospheric window to maximize thermal radiation escape, contributing to effective cooling during daytime.</a:t>
            </a:r>
          </a:p>
        </p:txBody>
      </p:sp>
    </p:spTree>
    <p:extLst>
      <p:ext uri="{BB962C8B-B14F-4D97-AF65-F5344CB8AC3E}">
        <p14:creationId xmlns:p14="http://schemas.microsoft.com/office/powerpoint/2010/main" val="3124371565"/>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Important Criteria for Radiative Cooling</a:t>
            </a:r>
          </a:p>
        </p:txBody>
      </p:sp>
      <p:sp>
        <p:nvSpPr>
          <p:cNvPr id="2" name="TextBox 1">
            <a:extLst>
              <a:ext uri="{FF2B5EF4-FFF2-40B4-BE49-F238E27FC236}">
                <a16:creationId xmlns:a16="http://schemas.microsoft.com/office/drawing/2014/main" id="{BB351A7D-E86B-B51B-AC20-B448658EC5AD}"/>
              </a:ext>
            </a:extLst>
          </p:cNvPr>
          <p:cNvSpPr txBox="1"/>
          <p:nvPr/>
        </p:nvSpPr>
        <p:spPr>
          <a:xfrm>
            <a:off x="455171" y="725081"/>
            <a:ext cx="5420335" cy="1246495"/>
          </a:xfrm>
          <a:prstGeom prst="rect">
            <a:avLst/>
          </a:prstGeom>
          <a:noFill/>
        </p:spPr>
        <p:txBody>
          <a:bodyPr wrap="square" rtlCol="0">
            <a:spAutoFit/>
          </a:bodyPr>
          <a:lstStyle/>
          <a:p>
            <a:pPr algn="just"/>
            <a:r>
              <a:rPr lang="en-US" sz="1500" dirty="0">
                <a:latin typeface="Montserrat" pitchFamily="2" charset="77"/>
              </a:rPr>
              <a:t>3. An emittance close to 0 in other mid-infrared wavelengths, such as 5–8 micrometer and those greater than 13 micrometer. This characteristic is crucial due to the atmosphere's opacity in these spectral ranges.</a:t>
            </a:r>
          </a:p>
        </p:txBody>
      </p:sp>
      <p:pic>
        <p:nvPicPr>
          <p:cNvPr id="5" name="Picture 4" descr="A graph showing the length of a window&#10;&#10;Description automatically generated">
            <a:extLst>
              <a:ext uri="{FF2B5EF4-FFF2-40B4-BE49-F238E27FC236}">
                <a16:creationId xmlns:a16="http://schemas.microsoft.com/office/drawing/2014/main" id="{E5F44EE1-D4D8-C445-3026-AF2AEEFFA009}"/>
              </a:ext>
            </a:extLst>
          </p:cNvPr>
          <p:cNvPicPr>
            <a:picLocks noChangeAspect="1"/>
          </p:cNvPicPr>
          <p:nvPr/>
        </p:nvPicPr>
        <p:blipFill>
          <a:blip r:embed="rId3"/>
          <a:stretch>
            <a:fillRect/>
          </a:stretch>
        </p:blipFill>
        <p:spPr>
          <a:xfrm>
            <a:off x="639997" y="2498312"/>
            <a:ext cx="4649671" cy="1920107"/>
          </a:xfrm>
          <a:prstGeom prst="rect">
            <a:avLst/>
          </a:prstGeom>
        </p:spPr>
      </p:pic>
      <p:sp>
        <p:nvSpPr>
          <p:cNvPr id="6" name="TextBox 5">
            <a:extLst>
              <a:ext uri="{FF2B5EF4-FFF2-40B4-BE49-F238E27FC236}">
                <a16:creationId xmlns:a16="http://schemas.microsoft.com/office/drawing/2014/main" id="{1B606381-7F83-45FF-13E2-740D54092065}"/>
              </a:ext>
            </a:extLst>
          </p:cNvPr>
          <p:cNvSpPr txBox="1"/>
          <p:nvPr/>
        </p:nvSpPr>
        <p:spPr>
          <a:xfrm>
            <a:off x="639997" y="2005869"/>
            <a:ext cx="4542818" cy="492443"/>
          </a:xfrm>
          <a:prstGeom prst="rect">
            <a:avLst/>
          </a:prstGeom>
          <a:noFill/>
        </p:spPr>
        <p:txBody>
          <a:bodyPr wrap="square">
            <a:spAutoFit/>
          </a:bodyPr>
          <a:lstStyle/>
          <a:p>
            <a:r>
              <a:rPr lang="en-US" sz="1300" dirty="0"/>
              <a:t>Spectral Characteristics of Ideal Passive Daytime Radiative Cooling (PDRC) Materials</a:t>
            </a:r>
          </a:p>
        </p:txBody>
      </p:sp>
      <p:sp>
        <p:nvSpPr>
          <p:cNvPr id="7" name="TextBox 6">
            <a:extLst>
              <a:ext uri="{FF2B5EF4-FFF2-40B4-BE49-F238E27FC236}">
                <a16:creationId xmlns:a16="http://schemas.microsoft.com/office/drawing/2014/main" id="{650749EC-F798-26EF-7FB1-5B10732B299B}"/>
              </a:ext>
            </a:extLst>
          </p:cNvPr>
          <p:cNvSpPr txBox="1"/>
          <p:nvPr/>
        </p:nvSpPr>
        <p:spPr>
          <a:xfrm>
            <a:off x="272375" y="4454062"/>
            <a:ext cx="8161026" cy="692497"/>
          </a:xfrm>
          <a:prstGeom prst="rect">
            <a:avLst/>
          </a:prstGeom>
          <a:noFill/>
        </p:spPr>
        <p:txBody>
          <a:bodyPr wrap="square">
            <a:spAutoFit/>
          </a:bodyPr>
          <a:lstStyle/>
          <a:p>
            <a:r>
              <a:rPr lang="en-US" sz="1300" dirty="0"/>
              <a:t>Key Message: The ideal PDRC material exhibits low absorptivity within the solar spectrum for energy absorption, while also having high emissivity within the atmospheric window to maximize thermal radiation escape, contributing to effective cooling during daytime.</a:t>
            </a:r>
          </a:p>
        </p:txBody>
      </p:sp>
    </p:spTree>
    <p:extLst>
      <p:ext uri="{BB962C8B-B14F-4D97-AF65-F5344CB8AC3E}">
        <p14:creationId xmlns:p14="http://schemas.microsoft.com/office/powerpoint/2010/main" val="4155687928"/>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49157" y="143134"/>
            <a:ext cx="9396919" cy="572700"/>
          </a:xfrm>
        </p:spPr>
        <p:txBody>
          <a:bodyPr/>
          <a:lstStyle/>
          <a:p>
            <a:pPr algn="l"/>
            <a:r>
              <a:rPr lang="en-US" sz="3200" dirty="0"/>
              <a:t>Previous Project Work and Project Goals</a:t>
            </a:r>
          </a:p>
        </p:txBody>
      </p:sp>
      <p:sp>
        <p:nvSpPr>
          <p:cNvPr id="5" name="TextBox 4">
            <a:extLst>
              <a:ext uri="{FF2B5EF4-FFF2-40B4-BE49-F238E27FC236}">
                <a16:creationId xmlns:a16="http://schemas.microsoft.com/office/drawing/2014/main" id="{F23B7779-3A58-8822-F591-5EAF12EA89D9}"/>
              </a:ext>
            </a:extLst>
          </p:cNvPr>
          <p:cNvSpPr txBox="1"/>
          <p:nvPr/>
        </p:nvSpPr>
        <p:spPr>
          <a:xfrm>
            <a:off x="776073" y="1617643"/>
            <a:ext cx="4509359" cy="954107"/>
          </a:xfrm>
          <a:prstGeom prst="rect">
            <a:avLst/>
          </a:prstGeom>
          <a:noFill/>
        </p:spPr>
        <p:txBody>
          <a:bodyPr wrap="square" rtlCol="0">
            <a:spAutoFit/>
          </a:bodyPr>
          <a:lstStyle/>
          <a:p>
            <a:pPr algn="just"/>
            <a:r>
              <a:rPr lang="en-US" dirty="0"/>
              <a:t>Research on PDRCs has been an ongoing project in the Hudgings lab. This thesis aims to build upon the work of Paul McKinley (class of 2022) and Genevieve </a:t>
            </a:r>
            <a:r>
              <a:rPr lang="en-US" dirty="0" err="1"/>
              <a:t>diBari</a:t>
            </a:r>
            <a:r>
              <a:rPr lang="en-US" dirty="0"/>
              <a:t> (class of 2023).</a:t>
            </a:r>
          </a:p>
        </p:txBody>
      </p:sp>
    </p:spTree>
    <p:extLst>
      <p:ext uri="{BB962C8B-B14F-4D97-AF65-F5344CB8AC3E}">
        <p14:creationId xmlns:p14="http://schemas.microsoft.com/office/powerpoint/2010/main" val="361596252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9"/>
        <p:cNvGrpSpPr/>
        <p:nvPr/>
      </p:nvGrpSpPr>
      <p:grpSpPr>
        <a:xfrm>
          <a:off x="0" y="0"/>
          <a:ext cx="0" cy="0"/>
          <a:chOff x="0" y="0"/>
          <a:chExt cx="0" cy="0"/>
        </a:xfrm>
      </p:grpSpPr>
      <p:sp>
        <p:nvSpPr>
          <p:cNvPr id="380" name="Google Shape;380;p55">
            <a:hlinkClick r:id="rId4" action="ppaction://hlinksldjump"/>
          </p:cNvPr>
          <p:cNvSpPr txBox="1">
            <a:spLocks noGrp="1"/>
          </p:cNvSpPr>
          <p:nvPr>
            <p:ph type="title"/>
          </p:nvPr>
        </p:nvSpPr>
        <p:spPr>
          <a:xfrm>
            <a:off x="3070500" y="1219313"/>
            <a:ext cx="2669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Motivation and Definitions</a:t>
            </a:r>
            <a:endParaRPr dirty="0"/>
          </a:p>
        </p:txBody>
      </p:sp>
      <p:sp>
        <p:nvSpPr>
          <p:cNvPr id="381" name="Google Shape;381;p55">
            <a:hlinkClick r:id="rId4" action="ppaction://hlinksldjump"/>
          </p:cNvPr>
          <p:cNvSpPr txBox="1">
            <a:spLocks noGrp="1"/>
          </p:cNvSpPr>
          <p:nvPr>
            <p:ph type="title" idx="2"/>
          </p:nvPr>
        </p:nvSpPr>
        <p:spPr>
          <a:xfrm>
            <a:off x="3070500" y="626138"/>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383" name="Google Shape;383;p55">
            <a:hlinkClick r:id="rId5" action="ppaction://hlinksldjump"/>
          </p:cNvPr>
          <p:cNvSpPr txBox="1">
            <a:spLocks noGrp="1"/>
          </p:cNvSpPr>
          <p:nvPr>
            <p:ph type="title" idx="3"/>
          </p:nvPr>
        </p:nvSpPr>
        <p:spPr>
          <a:xfrm>
            <a:off x="5754300" y="1219313"/>
            <a:ext cx="2669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Theory and Methods</a:t>
            </a:r>
            <a:endParaRPr dirty="0"/>
          </a:p>
        </p:txBody>
      </p:sp>
      <p:sp>
        <p:nvSpPr>
          <p:cNvPr id="384" name="Google Shape;384;p55">
            <a:hlinkClick r:id="rId5" action="ppaction://hlinksldjump"/>
          </p:cNvPr>
          <p:cNvSpPr txBox="1">
            <a:spLocks noGrp="1"/>
          </p:cNvSpPr>
          <p:nvPr>
            <p:ph type="title" idx="4"/>
          </p:nvPr>
        </p:nvSpPr>
        <p:spPr>
          <a:xfrm>
            <a:off x="5754300" y="626138"/>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386" name="Google Shape;386;p55">
            <a:hlinkClick r:id="rId6" action="ppaction://hlinksldjump"/>
          </p:cNvPr>
          <p:cNvSpPr txBox="1">
            <a:spLocks noGrp="1"/>
          </p:cNvSpPr>
          <p:nvPr>
            <p:ph type="title" idx="6"/>
          </p:nvPr>
        </p:nvSpPr>
        <p:spPr>
          <a:xfrm>
            <a:off x="3070500" y="3130788"/>
            <a:ext cx="2669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Results</a:t>
            </a:r>
            <a:endParaRPr dirty="0"/>
          </a:p>
        </p:txBody>
      </p:sp>
      <p:sp>
        <p:nvSpPr>
          <p:cNvPr id="387" name="Google Shape;387;p55">
            <a:hlinkClick r:id="rId6" action="ppaction://hlinksldjump"/>
          </p:cNvPr>
          <p:cNvSpPr txBox="1">
            <a:spLocks noGrp="1"/>
          </p:cNvSpPr>
          <p:nvPr>
            <p:ph type="title" idx="7"/>
          </p:nvPr>
        </p:nvSpPr>
        <p:spPr>
          <a:xfrm>
            <a:off x="3070500" y="2537613"/>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389" name="Google Shape;389;p55">
            <a:hlinkClick r:id="rId7" action="ppaction://hlinksldjump"/>
          </p:cNvPr>
          <p:cNvSpPr txBox="1">
            <a:spLocks noGrp="1"/>
          </p:cNvSpPr>
          <p:nvPr>
            <p:ph type="title" idx="9"/>
          </p:nvPr>
        </p:nvSpPr>
        <p:spPr>
          <a:xfrm>
            <a:off x="5754300" y="3130788"/>
            <a:ext cx="2669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Conclusions</a:t>
            </a:r>
            <a:endParaRPr dirty="0"/>
          </a:p>
        </p:txBody>
      </p:sp>
      <p:sp>
        <p:nvSpPr>
          <p:cNvPr id="390" name="Google Shape;390;p55">
            <a:hlinkClick r:id="rId7" action="ppaction://hlinksldjump"/>
          </p:cNvPr>
          <p:cNvSpPr txBox="1">
            <a:spLocks noGrp="1"/>
          </p:cNvSpPr>
          <p:nvPr>
            <p:ph type="title" idx="13"/>
          </p:nvPr>
        </p:nvSpPr>
        <p:spPr>
          <a:xfrm>
            <a:off x="5754300" y="2537613"/>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fade">
                                      <p:cBhvr>
                                        <p:cTn id="7" dur="1000"/>
                                        <p:tgtEl>
                                          <p:spTgt spid="380"/>
                                        </p:tgtEl>
                                      </p:cBhvr>
                                    </p:animEffect>
                                  </p:childTnLst>
                                </p:cTn>
                              </p:par>
                              <p:par>
                                <p:cTn id="8" presetID="10" presetClass="entr" presetSubtype="0" fill="hold" nodeType="withEffect">
                                  <p:stCondLst>
                                    <p:cond delay="0"/>
                                  </p:stCondLst>
                                  <p:childTnLst>
                                    <p:set>
                                      <p:cBhvr>
                                        <p:cTn id="9" dur="1" fill="hold">
                                          <p:stCondLst>
                                            <p:cond delay="0"/>
                                          </p:stCondLst>
                                        </p:cTn>
                                        <p:tgtEl>
                                          <p:spTgt spid="381"/>
                                        </p:tgtEl>
                                        <p:attrNameLst>
                                          <p:attrName>style.visibility</p:attrName>
                                        </p:attrNameLst>
                                      </p:cBhvr>
                                      <p:to>
                                        <p:strVal val="visible"/>
                                      </p:to>
                                    </p:set>
                                    <p:animEffect transition="in" filter="fade">
                                      <p:cBhvr>
                                        <p:cTn id="10" dur="1000"/>
                                        <p:tgtEl>
                                          <p:spTgt spid="38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83"/>
                                        </p:tgtEl>
                                        <p:attrNameLst>
                                          <p:attrName>style.visibility</p:attrName>
                                        </p:attrNameLst>
                                      </p:cBhvr>
                                      <p:to>
                                        <p:strVal val="visible"/>
                                      </p:to>
                                    </p:set>
                                    <p:animEffect transition="in" filter="fade">
                                      <p:cBhvr>
                                        <p:cTn id="15" dur="1000"/>
                                        <p:tgtEl>
                                          <p:spTgt spid="383"/>
                                        </p:tgtEl>
                                      </p:cBhvr>
                                    </p:animEffect>
                                  </p:childTnLst>
                                </p:cTn>
                              </p:par>
                              <p:par>
                                <p:cTn id="16" presetID="10" presetClass="entr" presetSubtype="0" fill="hold" nodeType="withEffect">
                                  <p:stCondLst>
                                    <p:cond delay="0"/>
                                  </p:stCondLst>
                                  <p:childTnLst>
                                    <p:set>
                                      <p:cBhvr>
                                        <p:cTn id="17" dur="1" fill="hold">
                                          <p:stCondLst>
                                            <p:cond delay="0"/>
                                          </p:stCondLst>
                                        </p:cTn>
                                        <p:tgtEl>
                                          <p:spTgt spid="384"/>
                                        </p:tgtEl>
                                        <p:attrNameLst>
                                          <p:attrName>style.visibility</p:attrName>
                                        </p:attrNameLst>
                                      </p:cBhvr>
                                      <p:to>
                                        <p:strVal val="visible"/>
                                      </p:to>
                                    </p:set>
                                    <p:animEffect transition="in" filter="fade">
                                      <p:cBhvr>
                                        <p:cTn id="18" dur="1000"/>
                                        <p:tgtEl>
                                          <p:spTgt spid="38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86"/>
                                        </p:tgtEl>
                                        <p:attrNameLst>
                                          <p:attrName>style.visibility</p:attrName>
                                        </p:attrNameLst>
                                      </p:cBhvr>
                                      <p:to>
                                        <p:strVal val="visible"/>
                                      </p:to>
                                    </p:set>
                                    <p:animEffect transition="in" filter="fade">
                                      <p:cBhvr>
                                        <p:cTn id="23" dur="1000"/>
                                        <p:tgtEl>
                                          <p:spTgt spid="386"/>
                                        </p:tgtEl>
                                      </p:cBhvr>
                                    </p:animEffect>
                                  </p:childTnLst>
                                </p:cTn>
                              </p:par>
                              <p:par>
                                <p:cTn id="24" presetID="10" presetClass="entr" presetSubtype="0" fill="hold" nodeType="withEffect">
                                  <p:stCondLst>
                                    <p:cond delay="0"/>
                                  </p:stCondLst>
                                  <p:childTnLst>
                                    <p:set>
                                      <p:cBhvr>
                                        <p:cTn id="25" dur="1" fill="hold">
                                          <p:stCondLst>
                                            <p:cond delay="0"/>
                                          </p:stCondLst>
                                        </p:cTn>
                                        <p:tgtEl>
                                          <p:spTgt spid="387"/>
                                        </p:tgtEl>
                                        <p:attrNameLst>
                                          <p:attrName>style.visibility</p:attrName>
                                        </p:attrNameLst>
                                      </p:cBhvr>
                                      <p:to>
                                        <p:strVal val="visible"/>
                                      </p:to>
                                    </p:set>
                                    <p:animEffect transition="in" filter="fade">
                                      <p:cBhvr>
                                        <p:cTn id="26" dur="1000"/>
                                        <p:tgtEl>
                                          <p:spTgt spid="38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89"/>
                                        </p:tgtEl>
                                        <p:attrNameLst>
                                          <p:attrName>style.visibility</p:attrName>
                                        </p:attrNameLst>
                                      </p:cBhvr>
                                      <p:to>
                                        <p:strVal val="visible"/>
                                      </p:to>
                                    </p:set>
                                    <p:animEffect transition="in" filter="fade">
                                      <p:cBhvr>
                                        <p:cTn id="31" dur="1000"/>
                                        <p:tgtEl>
                                          <p:spTgt spid="389"/>
                                        </p:tgtEl>
                                      </p:cBhvr>
                                    </p:animEffect>
                                  </p:childTnLst>
                                </p:cTn>
                              </p:par>
                              <p:par>
                                <p:cTn id="32" presetID="10" presetClass="entr" presetSubtype="0" fill="hold" nodeType="withEffect">
                                  <p:stCondLst>
                                    <p:cond delay="0"/>
                                  </p:stCondLst>
                                  <p:childTnLst>
                                    <p:set>
                                      <p:cBhvr>
                                        <p:cTn id="33" dur="1" fill="hold">
                                          <p:stCondLst>
                                            <p:cond delay="0"/>
                                          </p:stCondLst>
                                        </p:cTn>
                                        <p:tgtEl>
                                          <p:spTgt spid="390"/>
                                        </p:tgtEl>
                                        <p:attrNameLst>
                                          <p:attrName>style.visibility</p:attrName>
                                        </p:attrNameLst>
                                      </p:cBhvr>
                                      <p:to>
                                        <p:strVal val="visible"/>
                                      </p:to>
                                    </p:set>
                                    <p:animEffect transition="in" filter="fade">
                                      <p:cBhvr>
                                        <p:cTn id="34" dur="1000"/>
                                        <p:tgtEl>
                                          <p:spTgt spid="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49157" y="143134"/>
            <a:ext cx="9396919" cy="572700"/>
          </a:xfrm>
        </p:spPr>
        <p:txBody>
          <a:bodyPr/>
          <a:lstStyle/>
          <a:p>
            <a:pPr algn="l"/>
            <a:r>
              <a:rPr lang="en-US" sz="3200" dirty="0"/>
              <a:t>Previous Project Work and Project Goals</a:t>
            </a:r>
          </a:p>
        </p:txBody>
      </p:sp>
      <p:sp>
        <p:nvSpPr>
          <p:cNvPr id="2" name="TextBox 1">
            <a:extLst>
              <a:ext uri="{FF2B5EF4-FFF2-40B4-BE49-F238E27FC236}">
                <a16:creationId xmlns:a16="http://schemas.microsoft.com/office/drawing/2014/main" id="{B628AD11-1066-35C0-774F-D41FD0B6F9C5}"/>
              </a:ext>
            </a:extLst>
          </p:cNvPr>
          <p:cNvSpPr txBox="1"/>
          <p:nvPr/>
        </p:nvSpPr>
        <p:spPr>
          <a:xfrm>
            <a:off x="612949" y="1683018"/>
            <a:ext cx="4923693" cy="1384995"/>
          </a:xfrm>
          <a:prstGeom prst="rect">
            <a:avLst/>
          </a:prstGeom>
          <a:noFill/>
        </p:spPr>
        <p:txBody>
          <a:bodyPr wrap="square" rtlCol="0">
            <a:spAutoFit/>
          </a:bodyPr>
          <a:lstStyle/>
          <a:p>
            <a:pPr algn="just"/>
            <a:r>
              <a:rPr lang="en-US" dirty="0"/>
              <a:t>McKinley laid the groundwork by developing a rooftop testbed and the fabrication process for PDRCs (a process I plan to replicate after completing the modeling of various PDRC iterations on COMSOL). </a:t>
            </a:r>
            <a:r>
              <a:rPr lang="en-US" dirty="0" err="1"/>
              <a:t>DiBari</a:t>
            </a:r>
            <a:r>
              <a:rPr lang="en-US" dirty="0"/>
              <a:t> contributed by modeling PDRCs in Python and enhancing the initial outdoor testing setup.</a:t>
            </a:r>
          </a:p>
        </p:txBody>
      </p:sp>
    </p:spTree>
    <p:extLst>
      <p:ext uri="{BB962C8B-B14F-4D97-AF65-F5344CB8AC3E}">
        <p14:creationId xmlns:p14="http://schemas.microsoft.com/office/powerpoint/2010/main" val="1201071184"/>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49157" y="143134"/>
            <a:ext cx="9396919" cy="572700"/>
          </a:xfrm>
        </p:spPr>
        <p:txBody>
          <a:bodyPr/>
          <a:lstStyle/>
          <a:p>
            <a:pPr algn="l"/>
            <a:r>
              <a:rPr lang="en-US" sz="3200" dirty="0"/>
              <a:t>Previous Project Work and Project Goals</a:t>
            </a:r>
          </a:p>
        </p:txBody>
      </p:sp>
      <p:sp>
        <p:nvSpPr>
          <p:cNvPr id="4" name="TextBox 3">
            <a:extLst>
              <a:ext uri="{FF2B5EF4-FFF2-40B4-BE49-F238E27FC236}">
                <a16:creationId xmlns:a16="http://schemas.microsoft.com/office/drawing/2014/main" id="{DBF7A323-7DB8-15E1-52DF-B2BAEA920BA9}"/>
              </a:ext>
            </a:extLst>
          </p:cNvPr>
          <p:cNvSpPr txBox="1"/>
          <p:nvPr/>
        </p:nvSpPr>
        <p:spPr>
          <a:xfrm>
            <a:off x="401720" y="958922"/>
            <a:ext cx="4722939" cy="1169551"/>
          </a:xfrm>
          <a:prstGeom prst="rect">
            <a:avLst/>
          </a:prstGeom>
          <a:noFill/>
        </p:spPr>
        <p:txBody>
          <a:bodyPr wrap="square" rtlCol="0">
            <a:spAutoFit/>
          </a:bodyPr>
          <a:lstStyle/>
          <a:p>
            <a:pPr algn="just"/>
            <a:r>
              <a:rPr lang="en-US" dirty="0"/>
              <a:t>For my thesis, the goal is to:</a:t>
            </a:r>
          </a:p>
          <a:p>
            <a:pPr algn="just"/>
            <a:r>
              <a:rPr lang="en-US" dirty="0"/>
              <a:t>- Acquaint myself first with the COMSOL suite.</a:t>
            </a:r>
          </a:p>
          <a:p>
            <a:pPr algn="just"/>
            <a:r>
              <a:rPr lang="en-US" dirty="0"/>
              <a:t>- Model different PDRC structures using COMSOL, exploring materials that could enhance the optical properties of an ideal PDRC device.</a:t>
            </a:r>
          </a:p>
        </p:txBody>
      </p:sp>
      <p:sp>
        <p:nvSpPr>
          <p:cNvPr id="7" name="TextBox 6">
            <a:extLst>
              <a:ext uri="{FF2B5EF4-FFF2-40B4-BE49-F238E27FC236}">
                <a16:creationId xmlns:a16="http://schemas.microsoft.com/office/drawing/2014/main" id="{2A5308DF-DE96-4359-3420-EA81ED72510C}"/>
              </a:ext>
            </a:extLst>
          </p:cNvPr>
          <p:cNvSpPr txBox="1"/>
          <p:nvPr/>
        </p:nvSpPr>
        <p:spPr>
          <a:xfrm>
            <a:off x="401720" y="2751859"/>
            <a:ext cx="4776354" cy="738664"/>
          </a:xfrm>
          <a:prstGeom prst="rect">
            <a:avLst/>
          </a:prstGeom>
          <a:noFill/>
        </p:spPr>
        <p:txBody>
          <a:bodyPr wrap="square">
            <a:spAutoFit/>
          </a:bodyPr>
          <a:lstStyle/>
          <a:p>
            <a:pPr algn="just"/>
            <a:r>
              <a:rPr lang="en-US" dirty="0"/>
              <a:t>This might include stacking materials of varying thicknesses and refractive indices on current PDRC models in the Hudgings lab to increase reflectivity (R).</a:t>
            </a:r>
          </a:p>
        </p:txBody>
      </p:sp>
    </p:spTree>
    <p:extLst>
      <p:ext uri="{BB962C8B-B14F-4D97-AF65-F5344CB8AC3E}">
        <p14:creationId xmlns:p14="http://schemas.microsoft.com/office/powerpoint/2010/main" val="2051612212"/>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3"/>
        <p:cNvGrpSpPr/>
        <p:nvPr/>
      </p:nvGrpSpPr>
      <p:grpSpPr>
        <a:xfrm>
          <a:off x="0" y="0"/>
          <a:ext cx="0" cy="0"/>
          <a:chOff x="0" y="0"/>
          <a:chExt cx="0" cy="0"/>
        </a:xfrm>
      </p:grpSpPr>
      <p:sp>
        <p:nvSpPr>
          <p:cNvPr id="444" name="Google Shape;444;p61"/>
          <p:cNvSpPr txBox="1">
            <a:spLocks noGrp="1"/>
          </p:cNvSpPr>
          <p:nvPr>
            <p:ph type="title"/>
          </p:nvPr>
        </p:nvSpPr>
        <p:spPr>
          <a:xfrm>
            <a:off x="3488987" y="2150850"/>
            <a:ext cx="4935013"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PHYSICS BEHIND PDRCs, Briefly</a:t>
            </a:r>
            <a:endParaRPr dirty="0"/>
          </a:p>
        </p:txBody>
      </p:sp>
      <p:sp>
        <p:nvSpPr>
          <p:cNvPr id="445" name="Google Shape;445;p61"/>
          <p:cNvSpPr txBox="1">
            <a:spLocks noGrp="1"/>
          </p:cNvSpPr>
          <p:nvPr>
            <p:ph type="title" idx="2"/>
          </p:nvPr>
        </p:nvSpPr>
        <p:spPr>
          <a:xfrm>
            <a:off x="4030493" y="1309050"/>
            <a:ext cx="38520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4"/>
                                        </p:tgtEl>
                                        <p:attrNameLst>
                                          <p:attrName>style.visibility</p:attrName>
                                        </p:attrNameLst>
                                      </p:cBhvr>
                                      <p:to>
                                        <p:strVal val="visible"/>
                                      </p:to>
                                    </p:set>
                                    <p:animEffect transition="in" filter="fade">
                                      <p:cBhvr>
                                        <p:cTn id="7" dur="1000"/>
                                        <p:tgtEl>
                                          <p:spTgt spid="444"/>
                                        </p:tgtEl>
                                      </p:cBhvr>
                                    </p:animEffect>
                                  </p:childTnLst>
                                </p:cTn>
                              </p:par>
                              <p:par>
                                <p:cTn id="8" presetID="10" presetClass="entr" presetSubtype="0" fill="hold" nodeType="withEffect">
                                  <p:stCondLst>
                                    <p:cond delay="0"/>
                                  </p:stCondLst>
                                  <p:childTnLst>
                                    <p:set>
                                      <p:cBhvr>
                                        <p:cTn id="9" dur="1" fill="hold">
                                          <p:stCondLst>
                                            <p:cond delay="0"/>
                                          </p:stCondLst>
                                        </p:cTn>
                                        <p:tgtEl>
                                          <p:spTgt spid="445"/>
                                        </p:tgtEl>
                                        <p:attrNameLst>
                                          <p:attrName>style.visibility</p:attrName>
                                        </p:attrNameLst>
                                      </p:cBhvr>
                                      <p:to>
                                        <p:strVal val="visible"/>
                                      </p:to>
                                    </p:set>
                                    <p:animEffect transition="in" filter="fade">
                                      <p:cBhvr>
                                        <p:cTn id="10" dur="1000"/>
                                        <p:tgtEl>
                                          <p:spTgt spid="4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51473180-4BA0-AC0F-3F9A-DCE122B37694}"/>
              </a:ext>
            </a:extLst>
          </p:cNvPr>
          <p:cNvSpPr>
            <a:spLocks noGrp="1"/>
          </p:cNvSpPr>
          <p:nvPr>
            <p:ph type="title"/>
          </p:nvPr>
        </p:nvSpPr>
        <p:spPr>
          <a:xfrm>
            <a:off x="311438" y="246896"/>
            <a:ext cx="4430400" cy="572700"/>
          </a:xfrm>
        </p:spPr>
        <p:txBody>
          <a:bodyPr/>
          <a:lstStyle/>
          <a:p>
            <a:r>
              <a:rPr lang="en-US" dirty="0"/>
              <a:t>Preliminaries</a:t>
            </a:r>
          </a:p>
        </p:txBody>
      </p:sp>
      <p:sp>
        <p:nvSpPr>
          <p:cNvPr id="10" name="TextBox 9">
            <a:extLst>
              <a:ext uri="{FF2B5EF4-FFF2-40B4-BE49-F238E27FC236}">
                <a16:creationId xmlns:a16="http://schemas.microsoft.com/office/drawing/2014/main" id="{E3ED4C74-3296-DDA8-09D9-C710724E951A}"/>
              </a:ext>
            </a:extLst>
          </p:cNvPr>
          <p:cNvSpPr txBox="1"/>
          <p:nvPr/>
        </p:nvSpPr>
        <p:spPr>
          <a:xfrm>
            <a:off x="885370" y="1928549"/>
            <a:ext cx="4572000" cy="738664"/>
          </a:xfrm>
          <a:prstGeom prst="rect">
            <a:avLst/>
          </a:prstGeom>
          <a:noFill/>
        </p:spPr>
        <p:txBody>
          <a:bodyPr wrap="square">
            <a:spAutoFit/>
          </a:bodyPr>
          <a:lstStyle/>
          <a:p>
            <a:r>
              <a:rPr lang="en-US" dirty="0"/>
              <a:t>A PDRC operates by absorbing a lower amount of radiation than it emits, thereby facilitating electricity-free cooling, even in daylight conditions.</a:t>
            </a:r>
          </a:p>
        </p:txBody>
      </p:sp>
    </p:spTree>
    <p:extLst>
      <p:ext uri="{BB962C8B-B14F-4D97-AF65-F5344CB8AC3E}">
        <p14:creationId xmlns:p14="http://schemas.microsoft.com/office/powerpoint/2010/main" val="894530336"/>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51473180-4BA0-AC0F-3F9A-DCE122B37694}"/>
              </a:ext>
            </a:extLst>
          </p:cNvPr>
          <p:cNvSpPr>
            <a:spLocks noGrp="1"/>
          </p:cNvSpPr>
          <p:nvPr>
            <p:ph type="title"/>
          </p:nvPr>
        </p:nvSpPr>
        <p:spPr>
          <a:xfrm>
            <a:off x="311438" y="246896"/>
            <a:ext cx="4430400" cy="572700"/>
          </a:xfrm>
        </p:spPr>
        <p:txBody>
          <a:bodyPr/>
          <a:lstStyle/>
          <a:p>
            <a:r>
              <a:rPr lang="en-US" dirty="0"/>
              <a:t>Preliminaries</a:t>
            </a:r>
          </a:p>
        </p:txBody>
      </p:sp>
      <p:sp>
        <p:nvSpPr>
          <p:cNvPr id="11" name="TextBox 10">
            <a:extLst>
              <a:ext uri="{FF2B5EF4-FFF2-40B4-BE49-F238E27FC236}">
                <a16:creationId xmlns:a16="http://schemas.microsoft.com/office/drawing/2014/main" id="{0638F53A-6414-6DBC-B391-A83F00A31CFD}"/>
              </a:ext>
            </a:extLst>
          </p:cNvPr>
          <p:cNvSpPr txBox="1"/>
          <p:nvPr/>
        </p:nvSpPr>
        <p:spPr>
          <a:xfrm>
            <a:off x="720000" y="1966822"/>
            <a:ext cx="4430400" cy="954107"/>
          </a:xfrm>
          <a:prstGeom prst="rect">
            <a:avLst/>
          </a:prstGeom>
          <a:noFill/>
        </p:spPr>
        <p:txBody>
          <a:bodyPr wrap="square">
            <a:spAutoFit/>
          </a:bodyPr>
          <a:lstStyle/>
          <a:p>
            <a:r>
              <a:rPr lang="en-US" dirty="0"/>
              <a:t>Thus, one of the pivotal attributes of a PDRC device is the imperative for an absorptivity as close to 0% or likewise reflectance to as close as 100% within the solar spectrum.</a:t>
            </a:r>
          </a:p>
        </p:txBody>
      </p:sp>
    </p:spTree>
    <p:extLst>
      <p:ext uri="{BB962C8B-B14F-4D97-AF65-F5344CB8AC3E}">
        <p14:creationId xmlns:p14="http://schemas.microsoft.com/office/powerpoint/2010/main" val="357328604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51473180-4BA0-AC0F-3F9A-DCE122B37694}"/>
              </a:ext>
            </a:extLst>
          </p:cNvPr>
          <p:cNvSpPr>
            <a:spLocks noGrp="1"/>
          </p:cNvSpPr>
          <p:nvPr>
            <p:ph type="title"/>
          </p:nvPr>
        </p:nvSpPr>
        <p:spPr>
          <a:xfrm>
            <a:off x="311438" y="246896"/>
            <a:ext cx="4430400" cy="572700"/>
          </a:xfrm>
        </p:spPr>
        <p:txBody>
          <a:bodyPr/>
          <a:lstStyle/>
          <a:p>
            <a:r>
              <a:rPr lang="en-US" dirty="0"/>
              <a:t>Preliminaries</a:t>
            </a:r>
          </a:p>
        </p:txBody>
      </p:sp>
      <p:sp>
        <p:nvSpPr>
          <p:cNvPr id="12" name="TextBox 11">
            <a:extLst>
              <a:ext uri="{FF2B5EF4-FFF2-40B4-BE49-F238E27FC236}">
                <a16:creationId xmlns:a16="http://schemas.microsoft.com/office/drawing/2014/main" id="{CDDFE71E-06C9-BE5E-4BB3-E1FAB8190A8E}"/>
              </a:ext>
            </a:extLst>
          </p:cNvPr>
          <p:cNvSpPr txBox="1"/>
          <p:nvPr/>
        </p:nvSpPr>
        <p:spPr>
          <a:xfrm>
            <a:off x="992374" y="2094696"/>
            <a:ext cx="4066009" cy="954107"/>
          </a:xfrm>
          <a:prstGeom prst="rect">
            <a:avLst/>
          </a:prstGeom>
          <a:noFill/>
        </p:spPr>
        <p:txBody>
          <a:bodyPr wrap="square">
            <a:spAutoFit/>
          </a:bodyPr>
          <a:lstStyle/>
          <a:p>
            <a:r>
              <a:rPr lang="en-US" dirty="0"/>
              <a:t>Emissivity in the Atmospheric Window: Needs to be near 100% with 8-13 µm range with reflectivity close to 0% to minimize earth-emitted radiation absorption.</a:t>
            </a:r>
          </a:p>
        </p:txBody>
      </p:sp>
    </p:spTree>
    <p:extLst>
      <p:ext uri="{BB962C8B-B14F-4D97-AF65-F5344CB8AC3E}">
        <p14:creationId xmlns:p14="http://schemas.microsoft.com/office/powerpoint/2010/main" val="166579042"/>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51473180-4BA0-AC0F-3F9A-DCE122B37694}"/>
              </a:ext>
            </a:extLst>
          </p:cNvPr>
          <p:cNvSpPr>
            <a:spLocks noGrp="1"/>
          </p:cNvSpPr>
          <p:nvPr>
            <p:ph type="title"/>
          </p:nvPr>
        </p:nvSpPr>
        <p:spPr>
          <a:xfrm>
            <a:off x="311438" y="421994"/>
            <a:ext cx="4430400" cy="572700"/>
          </a:xfrm>
        </p:spPr>
        <p:txBody>
          <a:bodyPr/>
          <a:lstStyle/>
          <a:p>
            <a:r>
              <a:rPr lang="en-US" dirty="0"/>
              <a:t>Preliminaries</a:t>
            </a:r>
          </a:p>
        </p:txBody>
      </p:sp>
      <p:sp>
        <p:nvSpPr>
          <p:cNvPr id="13" name="TextBox 12">
            <a:extLst>
              <a:ext uri="{FF2B5EF4-FFF2-40B4-BE49-F238E27FC236}">
                <a16:creationId xmlns:a16="http://schemas.microsoft.com/office/drawing/2014/main" id="{6014FE94-6C26-8EFF-B231-2985D4CEECD5}"/>
              </a:ext>
            </a:extLst>
          </p:cNvPr>
          <p:cNvSpPr txBox="1"/>
          <p:nvPr/>
        </p:nvSpPr>
        <p:spPr>
          <a:xfrm>
            <a:off x="589073" y="1879252"/>
            <a:ext cx="4430401" cy="1384995"/>
          </a:xfrm>
          <a:prstGeom prst="rect">
            <a:avLst/>
          </a:prstGeom>
          <a:noFill/>
        </p:spPr>
        <p:txBody>
          <a:bodyPr wrap="square">
            <a:spAutoFit/>
          </a:bodyPr>
          <a:lstStyle/>
          <a:p>
            <a:pPr algn="just"/>
            <a:r>
              <a:rPr lang="en-US" dirty="0"/>
              <a:t>To aid us in determining the reflectance values are what we call the Fresnel Equations. These equations describe the reflection and transmission of electromagnetic waves at material interfaces, aiding in designing PDRC devices with layers of varying reflective properties and refractive indices.</a:t>
            </a:r>
          </a:p>
        </p:txBody>
      </p:sp>
    </p:spTree>
    <p:extLst>
      <p:ext uri="{BB962C8B-B14F-4D97-AF65-F5344CB8AC3E}">
        <p14:creationId xmlns:p14="http://schemas.microsoft.com/office/powerpoint/2010/main" val="271513305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0AFBF1C1-4C16-0538-AF1F-99CCC218BA50}"/>
              </a:ext>
            </a:extLst>
          </p:cNvPr>
          <p:cNvSpPr>
            <a:spLocks noGrp="1"/>
          </p:cNvSpPr>
          <p:nvPr>
            <p:ph type="title"/>
          </p:nvPr>
        </p:nvSpPr>
        <p:spPr>
          <a:xfrm>
            <a:off x="291983" y="350658"/>
            <a:ext cx="4430400" cy="572700"/>
          </a:xfrm>
        </p:spPr>
        <p:txBody>
          <a:bodyPr/>
          <a:lstStyle/>
          <a:p>
            <a:r>
              <a:rPr lang="en-US" dirty="0"/>
              <a:t>Fresnel Equations</a:t>
            </a:r>
          </a:p>
        </p:txBody>
      </p:sp>
      <p:sp>
        <p:nvSpPr>
          <p:cNvPr id="8" name="TextBox 7">
            <a:extLst>
              <a:ext uri="{FF2B5EF4-FFF2-40B4-BE49-F238E27FC236}">
                <a16:creationId xmlns:a16="http://schemas.microsoft.com/office/drawing/2014/main" id="{11871213-EF20-2748-032F-D05EF6C687A8}"/>
              </a:ext>
            </a:extLst>
          </p:cNvPr>
          <p:cNvSpPr txBox="1"/>
          <p:nvPr/>
        </p:nvSpPr>
        <p:spPr>
          <a:xfrm>
            <a:off x="702374" y="1833086"/>
            <a:ext cx="4245574" cy="738664"/>
          </a:xfrm>
          <a:prstGeom prst="rect">
            <a:avLst/>
          </a:prstGeom>
          <a:noFill/>
        </p:spPr>
        <p:txBody>
          <a:bodyPr wrap="square" rtlCol="0">
            <a:spAutoFit/>
          </a:bodyPr>
          <a:lstStyle/>
          <a:p>
            <a:r>
              <a:rPr lang="en-US" dirty="0"/>
              <a:t>A light ray hits a planar interface at point P, creating reflected and refracted rays.</a:t>
            </a:r>
          </a:p>
          <a:p>
            <a:endParaRPr lang="en-US" dirty="0"/>
          </a:p>
        </p:txBody>
      </p:sp>
      <p:pic>
        <p:nvPicPr>
          <p:cNvPr id="2" name="Picture 1" descr="A diagram of a plane of incident&#10;&#10;Description automatically generated">
            <a:extLst>
              <a:ext uri="{FF2B5EF4-FFF2-40B4-BE49-F238E27FC236}">
                <a16:creationId xmlns:a16="http://schemas.microsoft.com/office/drawing/2014/main" id="{110D2847-BAEA-FD19-893E-9E3A65193BA3}"/>
              </a:ext>
            </a:extLst>
          </p:cNvPr>
          <p:cNvPicPr>
            <a:picLocks noChangeAspect="1"/>
          </p:cNvPicPr>
          <p:nvPr/>
        </p:nvPicPr>
        <p:blipFill>
          <a:blip r:embed="rId3"/>
          <a:stretch>
            <a:fillRect/>
          </a:stretch>
        </p:blipFill>
        <p:spPr>
          <a:xfrm>
            <a:off x="5648975" y="549273"/>
            <a:ext cx="3203042" cy="2445696"/>
          </a:xfrm>
          <a:prstGeom prst="rect">
            <a:avLst/>
          </a:prstGeom>
        </p:spPr>
      </p:pic>
    </p:spTree>
    <p:extLst>
      <p:ext uri="{BB962C8B-B14F-4D97-AF65-F5344CB8AC3E}">
        <p14:creationId xmlns:p14="http://schemas.microsoft.com/office/powerpoint/2010/main" val="2247427112"/>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0AFBF1C1-4C16-0538-AF1F-99CCC218BA50}"/>
              </a:ext>
            </a:extLst>
          </p:cNvPr>
          <p:cNvSpPr>
            <a:spLocks noGrp="1"/>
          </p:cNvSpPr>
          <p:nvPr>
            <p:ph type="title"/>
          </p:nvPr>
        </p:nvSpPr>
        <p:spPr>
          <a:xfrm>
            <a:off x="291983" y="350658"/>
            <a:ext cx="4430400" cy="572700"/>
          </a:xfrm>
        </p:spPr>
        <p:txBody>
          <a:bodyPr/>
          <a:lstStyle/>
          <a:p>
            <a:r>
              <a:rPr lang="en-US" dirty="0"/>
              <a:t>Fresnel Equations</a:t>
            </a:r>
          </a:p>
        </p:txBody>
      </p:sp>
      <p:sp>
        <p:nvSpPr>
          <p:cNvPr id="8" name="TextBox 7">
            <a:extLst>
              <a:ext uri="{FF2B5EF4-FFF2-40B4-BE49-F238E27FC236}">
                <a16:creationId xmlns:a16="http://schemas.microsoft.com/office/drawing/2014/main" id="{11871213-EF20-2748-032F-D05EF6C687A8}"/>
              </a:ext>
            </a:extLst>
          </p:cNvPr>
          <p:cNvSpPr txBox="1"/>
          <p:nvPr/>
        </p:nvSpPr>
        <p:spPr>
          <a:xfrm>
            <a:off x="476809" y="1448365"/>
            <a:ext cx="5077685" cy="738664"/>
          </a:xfrm>
          <a:prstGeom prst="rect">
            <a:avLst/>
          </a:prstGeom>
          <a:noFill/>
        </p:spPr>
        <p:txBody>
          <a:bodyPr wrap="square" rtlCol="0">
            <a:spAutoFit/>
          </a:bodyPr>
          <a:lstStyle/>
          <a:p>
            <a:r>
              <a:rPr lang="en-US" dirty="0"/>
              <a:t>The respective refractive indices for the medium are the material properties that dictate light’s behavior before and after the interface.</a:t>
            </a:r>
          </a:p>
        </p:txBody>
      </p:sp>
      <p:pic>
        <p:nvPicPr>
          <p:cNvPr id="2" name="Picture 1" descr="A diagram of a plane of incident&#10;&#10;Description automatically generated">
            <a:extLst>
              <a:ext uri="{FF2B5EF4-FFF2-40B4-BE49-F238E27FC236}">
                <a16:creationId xmlns:a16="http://schemas.microsoft.com/office/drawing/2014/main" id="{110D2847-BAEA-FD19-893E-9E3A65193BA3}"/>
              </a:ext>
            </a:extLst>
          </p:cNvPr>
          <p:cNvPicPr>
            <a:picLocks noChangeAspect="1"/>
          </p:cNvPicPr>
          <p:nvPr/>
        </p:nvPicPr>
        <p:blipFill>
          <a:blip r:embed="rId3"/>
          <a:stretch>
            <a:fillRect/>
          </a:stretch>
        </p:blipFill>
        <p:spPr>
          <a:xfrm>
            <a:off x="5648975" y="549273"/>
            <a:ext cx="3203042" cy="2445696"/>
          </a:xfrm>
          <a:prstGeom prst="rect">
            <a:avLst/>
          </a:prstGeom>
        </p:spPr>
      </p:pic>
    </p:spTree>
    <p:extLst>
      <p:ext uri="{BB962C8B-B14F-4D97-AF65-F5344CB8AC3E}">
        <p14:creationId xmlns:p14="http://schemas.microsoft.com/office/powerpoint/2010/main" val="3672666666"/>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0AFBF1C1-4C16-0538-AF1F-99CCC218BA50}"/>
              </a:ext>
            </a:extLst>
          </p:cNvPr>
          <p:cNvSpPr>
            <a:spLocks noGrp="1"/>
          </p:cNvSpPr>
          <p:nvPr>
            <p:ph type="title"/>
          </p:nvPr>
        </p:nvSpPr>
        <p:spPr>
          <a:xfrm>
            <a:off x="291983" y="350658"/>
            <a:ext cx="4430400" cy="572700"/>
          </a:xfrm>
        </p:spPr>
        <p:txBody>
          <a:bodyPr/>
          <a:lstStyle/>
          <a:p>
            <a:r>
              <a:rPr lang="en-US" dirty="0"/>
              <a:t>Fresnel Equations</a:t>
            </a:r>
          </a:p>
        </p:txBody>
      </p:sp>
      <p:sp>
        <p:nvSpPr>
          <p:cNvPr id="8" name="TextBox 7">
            <a:extLst>
              <a:ext uri="{FF2B5EF4-FFF2-40B4-BE49-F238E27FC236}">
                <a16:creationId xmlns:a16="http://schemas.microsoft.com/office/drawing/2014/main" id="{11871213-EF20-2748-032F-D05EF6C687A8}"/>
              </a:ext>
            </a:extLst>
          </p:cNvPr>
          <p:cNvSpPr txBox="1"/>
          <p:nvPr/>
        </p:nvSpPr>
        <p:spPr>
          <a:xfrm>
            <a:off x="476809" y="1448365"/>
            <a:ext cx="4562119" cy="954107"/>
          </a:xfrm>
          <a:prstGeom prst="rect">
            <a:avLst/>
          </a:prstGeom>
          <a:noFill/>
        </p:spPr>
        <p:txBody>
          <a:bodyPr wrap="square" rtlCol="0">
            <a:spAutoFit/>
          </a:bodyPr>
          <a:lstStyle/>
          <a:p>
            <a:r>
              <a:rPr lang="en-US" dirty="0"/>
              <a:t>The plane of incidence, here, is defined within the x-z plane by the surface normal and incident ray’s direction, crucial for understanding light’s behavior at interfaces.</a:t>
            </a:r>
          </a:p>
        </p:txBody>
      </p:sp>
      <p:pic>
        <p:nvPicPr>
          <p:cNvPr id="2" name="Picture 1" descr="A diagram of a plane of incident&#10;&#10;Description automatically generated">
            <a:extLst>
              <a:ext uri="{FF2B5EF4-FFF2-40B4-BE49-F238E27FC236}">
                <a16:creationId xmlns:a16="http://schemas.microsoft.com/office/drawing/2014/main" id="{110D2847-BAEA-FD19-893E-9E3A65193BA3}"/>
              </a:ext>
            </a:extLst>
          </p:cNvPr>
          <p:cNvPicPr>
            <a:picLocks noChangeAspect="1"/>
          </p:cNvPicPr>
          <p:nvPr/>
        </p:nvPicPr>
        <p:blipFill>
          <a:blip r:embed="rId3"/>
          <a:stretch>
            <a:fillRect/>
          </a:stretch>
        </p:blipFill>
        <p:spPr>
          <a:xfrm>
            <a:off x="5648975" y="549273"/>
            <a:ext cx="3203042" cy="2445696"/>
          </a:xfrm>
          <a:prstGeom prst="rect">
            <a:avLst/>
          </a:prstGeom>
        </p:spPr>
      </p:pic>
    </p:spTree>
    <p:extLst>
      <p:ext uri="{BB962C8B-B14F-4D97-AF65-F5344CB8AC3E}">
        <p14:creationId xmlns:p14="http://schemas.microsoft.com/office/powerpoint/2010/main" val="111127086"/>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pic>
        <p:nvPicPr>
          <p:cNvPr id="5" name="Picture 4" descr="A blue and white vertical lines&#10;&#10;Description automatically generated">
            <a:extLst>
              <a:ext uri="{FF2B5EF4-FFF2-40B4-BE49-F238E27FC236}">
                <a16:creationId xmlns:a16="http://schemas.microsoft.com/office/drawing/2014/main" id="{78561595-4D14-7811-EF33-69F88E647710}"/>
              </a:ext>
            </a:extLst>
          </p:cNvPr>
          <p:cNvPicPr>
            <a:picLocks noChangeAspect="1"/>
          </p:cNvPicPr>
          <p:nvPr/>
        </p:nvPicPr>
        <p:blipFill>
          <a:blip r:embed="rId3"/>
          <a:stretch>
            <a:fillRect/>
          </a:stretch>
        </p:blipFill>
        <p:spPr>
          <a:xfrm>
            <a:off x="876570" y="3231650"/>
            <a:ext cx="3633530" cy="1362073"/>
          </a:xfrm>
          <a:prstGeom prst="rect">
            <a:avLst/>
          </a:prstGeom>
        </p:spPr>
      </p:pic>
      <p:sp>
        <p:nvSpPr>
          <p:cNvPr id="418" name="Google Shape;418;p57"/>
          <p:cNvSpPr txBox="1">
            <a:spLocks noGrp="1"/>
          </p:cNvSpPr>
          <p:nvPr>
            <p:ph type="title"/>
          </p:nvPr>
        </p:nvSpPr>
        <p:spPr>
          <a:xfrm flipH="1">
            <a:off x="406798" y="1920773"/>
            <a:ext cx="4469940" cy="1211401"/>
          </a:xfrm>
          <a:prstGeom prst="rect">
            <a:avLst/>
          </a:prstGeom>
        </p:spPr>
        <p:txBody>
          <a:bodyPr spcFirstLastPara="1" wrap="square" lIns="91425" tIns="91425" rIns="91425" bIns="91425" anchor="t" anchorCtr="0">
            <a:noAutofit/>
          </a:bodyPr>
          <a:lstStyle/>
          <a:p>
            <a:pPr lvl="0"/>
            <a:r>
              <a:rPr lang="en" dirty="0"/>
              <a:t>Motivation and Definitions</a:t>
            </a:r>
            <a:endParaRPr dirty="0"/>
          </a:p>
        </p:txBody>
      </p:sp>
      <p:sp>
        <p:nvSpPr>
          <p:cNvPr id="419" name="Google Shape;419;p57"/>
          <p:cNvSpPr txBox="1">
            <a:spLocks noGrp="1"/>
          </p:cNvSpPr>
          <p:nvPr>
            <p:ph type="title" idx="2"/>
          </p:nvPr>
        </p:nvSpPr>
        <p:spPr>
          <a:xfrm flipH="1">
            <a:off x="711539" y="979497"/>
            <a:ext cx="41652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421" name="Google Shape;421;p57"/>
          <p:cNvSpPr/>
          <p:nvPr/>
        </p:nvSpPr>
        <p:spPr>
          <a:xfrm rot="10800000">
            <a:off x="5466157" y="38325"/>
            <a:ext cx="3545443" cy="1362071"/>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7"/>
          <p:cNvSpPr/>
          <p:nvPr/>
        </p:nvSpPr>
        <p:spPr>
          <a:xfrm rot="-5400000">
            <a:off x="575975" y="436524"/>
            <a:ext cx="1484400" cy="1484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Graphic 8">
            <a:extLst>
              <a:ext uri="{FF2B5EF4-FFF2-40B4-BE49-F238E27FC236}">
                <a16:creationId xmlns:a16="http://schemas.microsoft.com/office/drawing/2014/main" id="{8B488BE9-D601-38BB-EBFC-F70B1C0CE6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37310" y="496906"/>
            <a:ext cx="1323108" cy="162968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2"/>
                                        </p:tgtEl>
                                        <p:attrNameLst>
                                          <p:attrName>style.visibility</p:attrName>
                                        </p:attrNameLst>
                                      </p:cBhvr>
                                      <p:to>
                                        <p:strVal val="visible"/>
                                      </p:to>
                                    </p:set>
                                    <p:animEffect transition="in" filter="fade">
                                      <p:cBhvr>
                                        <p:cTn id="7" dur="1000"/>
                                        <p:tgtEl>
                                          <p:spTgt spid="4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8"/>
                                        </p:tgtEl>
                                        <p:attrNameLst>
                                          <p:attrName>style.visibility</p:attrName>
                                        </p:attrNameLst>
                                      </p:cBhvr>
                                      <p:to>
                                        <p:strVal val="visible"/>
                                      </p:to>
                                    </p:set>
                                    <p:animEffect transition="in" filter="fade">
                                      <p:cBhvr>
                                        <p:cTn id="12" dur="1000"/>
                                        <p:tgtEl>
                                          <p:spTgt spid="418"/>
                                        </p:tgtEl>
                                      </p:cBhvr>
                                    </p:animEffect>
                                  </p:childTnLst>
                                </p:cTn>
                              </p:par>
                              <p:par>
                                <p:cTn id="13" presetID="10" presetClass="entr" presetSubtype="0" fill="hold" nodeType="withEffect">
                                  <p:stCondLst>
                                    <p:cond delay="0"/>
                                  </p:stCondLst>
                                  <p:childTnLst>
                                    <p:set>
                                      <p:cBhvr>
                                        <p:cTn id="14" dur="1" fill="hold">
                                          <p:stCondLst>
                                            <p:cond delay="0"/>
                                          </p:stCondLst>
                                        </p:cTn>
                                        <p:tgtEl>
                                          <p:spTgt spid="419"/>
                                        </p:tgtEl>
                                        <p:attrNameLst>
                                          <p:attrName>style.visibility</p:attrName>
                                        </p:attrNameLst>
                                      </p:cBhvr>
                                      <p:to>
                                        <p:strVal val="visible"/>
                                      </p:to>
                                    </p:set>
                                    <p:animEffect transition="in" filter="fade">
                                      <p:cBhvr>
                                        <p:cTn id="15" dur="1000"/>
                                        <p:tgtEl>
                                          <p:spTgt spid="4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0AFBF1C1-4C16-0538-AF1F-99CCC218BA50}"/>
              </a:ext>
            </a:extLst>
          </p:cNvPr>
          <p:cNvSpPr>
            <a:spLocks noGrp="1"/>
          </p:cNvSpPr>
          <p:nvPr>
            <p:ph type="title"/>
          </p:nvPr>
        </p:nvSpPr>
        <p:spPr>
          <a:xfrm>
            <a:off x="291983" y="350658"/>
            <a:ext cx="4430400" cy="572700"/>
          </a:xfrm>
        </p:spPr>
        <p:txBody>
          <a:bodyPr/>
          <a:lstStyle/>
          <a:p>
            <a:r>
              <a:rPr lang="en-US" dirty="0"/>
              <a:t>Fresnel Equations</a:t>
            </a:r>
          </a:p>
        </p:txBody>
      </p:sp>
      <p:sp>
        <p:nvSpPr>
          <p:cNvPr id="2" name="TextBox 1">
            <a:extLst>
              <a:ext uri="{FF2B5EF4-FFF2-40B4-BE49-F238E27FC236}">
                <a16:creationId xmlns:a16="http://schemas.microsoft.com/office/drawing/2014/main" id="{0EC915AA-292D-DAF2-39BC-B7DF441E85DF}"/>
              </a:ext>
            </a:extLst>
          </p:cNvPr>
          <p:cNvSpPr txBox="1"/>
          <p:nvPr/>
        </p:nvSpPr>
        <p:spPr>
          <a:xfrm>
            <a:off x="466927" y="1986974"/>
            <a:ext cx="5136204" cy="1169551"/>
          </a:xfrm>
          <a:prstGeom prst="rect">
            <a:avLst/>
          </a:prstGeom>
          <a:noFill/>
        </p:spPr>
        <p:txBody>
          <a:bodyPr wrap="square" rtlCol="0">
            <a:spAutoFit/>
          </a:bodyPr>
          <a:lstStyle/>
          <a:p>
            <a:r>
              <a:rPr lang="en-US" dirty="0"/>
              <a:t>We can investigate the Fresnel Equations in the context of the 2 types of linear polarizations of light, for simplicity:</a:t>
            </a:r>
          </a:p>
          <a:p>
            <a:endParaRPr lang="en-US" dirty="0"/>
          </a:p>
          <a:p>
            <a:pPr marL="285750" indent="-285750">
              <a:buFontTx/>
              <a:buChar char="-"/>
            </a:pPr>
            <a:r>
              <a:rPr lang="en-US" dirty="0"/>
              <a:t>Transverse electric polarization.</a:t>
            </a:r>
          </a:p>
          <a:p>
            <a:pPr marL="285750" indent="-285750">
              <a:buFontTx/>
              <a:buChar char="-"/>
            </a:pPr>
            <a:r>
              <a:rPr lang="en-US" dirty="0"/>
              <a:t>Transverse magnetic polarization.</a:t>
            </a:r>
          </a:p>
        </p:txBody>
      </p:sp>
    </p:spTree>
    <p:extLst>
      <p:ext uri="{BB962C8B-B14F-4D97-AF65-F5344CB8AC3E}">
        <p14:creationId xmlns:p14="http://schemas.microsoft.com/office/powerpoint/2010/main" val="255904754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0AFBF1C1-4C16-0538-AF1F-99CCC218BA50}"/>
              </a:ext>
            </a:extLst>
          </p:cNvPr>
          <p:cNvSpPr>
            <a:spLocks noGrp="1"/>
          </p:cNvSpPr>
          <p:nvPr>
            <p:ph type="title"/>
          </p:nvPr>
        </p:nvSpPr>
        <p:spPr>
          <a:xfrm>
            <a:off x="291983" y="350658"/>
            <a:ext cx="4430400" cy="572700"/>
          </a:xfrm>
        </p:spPr>
        <p:txBody>
          <a:bodyPr/>
          <a:lstStyle/>
          <a:p>
            <a:r>
              <a:rPr lang="en-US" dirty="0"/>
              <a:t>Fresnel Equations</a:t>
            </a:r>
          </a:p>
        </p:txBody>
      </p:sp>
      <p:sp>
        <p:nvSpPr>
          <p:cNvPr id="3" name="TextBox 2">
            <a:extLst>
              <a:ext uri="{FF2B5EF4-FFF2-40B4-BE49-F238E27FC236}">
                <a16:creationId xmlns:a16="http://schemas.microsoft.com/office/drawing/2014/main" id="{122449BE-5130-499B-2BBE-2A1EB136D39D}"/>
              </a:ext>
            </a:extLst>
          </p:cNvPr>
          <p:cNvSpPr txBox="1"/>
          <p:nvPr/>
        </p:nvSpPr>
        <p:spPr>
          <a:xfrm>
            <a:off x="889532" y="1673484"/>
            <a:ext cx="3968885" cy="1169551"/>
          </a:xfrm>
          <a:prstGeom prst="rect">
            <a:avLst/>
          </a:prstGeom>
          <a:noFill/>
        </p:spPr>
        <p:txBody>
          <a:bodyPr wrap="square" rtlCol="0">
            <a:spAutoFit/>
          </a:bodyPr>
          <a:lstStyle/>
          <a:p>
            <a:pPr algn="just"/>
            <a:r>
              <a:rPr lang="en-US" dirty="0"/>
              <a:t>To determine the reflectance, R, and consequently, the transmittance, T, it’s imperative to define the reflection (r) and transmission (t) coefficients:</a:t>
            </a:r>
          </a:p>
          <a:p>
            <a:pPr algn="just"/>
            <a:r>
              <a:rPr lang="en-US" dirty="0"/>
              <a:t>r = </a:t>
            </a:r>
            <a:r>
              <a:rPr lang="en-US" dirty="0" err="1"/>
              <a:t>E_r</a:t>
            </a:r>
            <a:r>
              <a:rPr lang="en-US" dirty="0"/>
              <a:t>/E and t = </a:t>
            </a:r>
            <a:r>
              <a:rPr lang="en-US" dirty="0" err="1"/>
              <a:t>E_t</a:t>
            </a:r>
            <a:r>
              <a:rPr lang="en-US" dirty="0"/>
              <a:t>/E</a:t>
            </a:r>
          </a:p>
        </p:txBody>
      </p:sp>
    </p:spTree>
    <p:extLst>
      <p:ext uri="{BB962C8B-B14F-4D97-AF65-F5344CB8AC3E}">
        <p14:creationId xmlns:p14="http://schemas.microsoft.com/office/powerpoint/2010/main" val="2407597028"/>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0AFBF1C1-4C16-0538-AF1F-99CCC218BA50}"/>
              </a:ext>
            </a:extLst>
          </p:cNvPr>
          <p:cNvSpPr>
            <a:spLocks noGrp="1"/>
          </p:cNvSpPr>
          <p:nvPr>
            <p:ph type="title"/>
          </p:nvPr>
        </p:nvSpPr>
        <p:spPr>
          <a:xfrm>
            <a:off x="291983" y="350658"/>
            <a:ext cx="4430400" cy="572700"/>
          </a:xfrm>
        </p:spPr>
        <p:txBody>
          <a:bodyPr/>
          <a:lstStyle/>
          <a:p>
            <a:r>
              <a:rPr lang="en-US" dirty="0"/>
              <a:t>Fresnel Equations</a:t>
            </a:r>
          </a:p>
        </p:txBody>
      </p:sp>
      <p:pic>
        <p:nvPicPr>
          <p:cNvPr id="4" name="Picture 3">
            <a:extLst>
              <a:ext uri="{FF2B5EF4-FFF2-40B4-BE49-F238E27FC236}">
                <a16:creationId xmlns:a16="http://schemas.microsoft.com/office/drawing/2014/main" id="{EBB6DB34-BF0F-0365-0727-395BC513B88F}"/>
              </a:ext>
            </a:extLst>
          </p:cNvPr>
          <p:cNvPicPr>
            <a:picLocks noChangeAspect="1"/>
          </p:cNvPicPr>
          <p:nvPr/>
        </p:nvPicPr>
        <p:blipFill>
          <a:blip r:embed="rId3"/>
          <a:stretch>
            <a:fillRect/>
          </a:stretch>
        </p:blipFill>
        <p:spPr>
          <a:xfrm>
            <a:off x="428017" y="2449837"/>
            <a:ext cx="2551619" cy="552744"/>
          </a:xfrm>
          <a:prstGeom prst="rect">
            <a:avLst/>
          </a:prstGeom>
        </p:spPr>
      </p:pic>
      <p:pic>
        <p:nvPicPr>
          <p:cNvPr id="5" name="Picture 4">
            <a:extLst>
              <a:ext uri="{FF2B5EF4-FFF2-40B4-BE49-F238E27FC236}">
                <a16:creationId xmlns:a16="http://schemas.microsoft.com/office/drawing/2014/main" id="{B22AF01A-A4F0-D0E3-5A68-92EC337FE596}"/>
              </a:ext>
            </a:extLst>
          </p:cNvPr>
          <p:cNvPicPr>
            <a:picLocks noChangeAspect="1"/>
          </p:cNvPicPr>
          <p:nvPr/>
        </p:nvPicPr>
        <p:blipFill>
          <a:blip r:embed="rId4"/>
          <a:stretch>
            <a:fillRect/>
          </a:stretch>
        </p:blipFill>
        <p:spPr>
          <a:xfrm>
            <a:off x="3119610" y="2460464"/>
            <a:ext cx="2988418" cy="542117"/>
          </a:xfrm>
          <a:prstGeom prst="rect">
            <a:avLst/>
          </a:prstGeom>
        </p:spPr>
      </p:pic>
      <p:pic>
        <p:nvPicPr>
          <p:cNvPr id="6" name="Picture 5">
            <a:extLst>
              <a:ext uri="{FF2B5EF4-FFF2-40B4-BE49-F238E27FC236}">
                <a16:creationId xmlns:a16="http://schemas.microsoft.com/office/drawing/2014/main" id="{7F0BE3CF-63ED-932D-5447-B742A5EDF5DA}"/>
              </a:ext>
            </a:extLst>
          </p:cNvPr>
          <p:cNvPicPr>
            <a:picLocks noChangeAspect="1"/>
          </p:cNvPicPr>
          <p:nvPr/>
        </p:nvPicPr>
        <p:blipFill>
          <a:blip r:embed="rId5"/>
          <a:stretch>
            <a:fillRect/>
          </a:stretch>
        </p:blipFill>
        <p:spPr>
          <a:xfrm>
            <a:off x="1681213" y="3253369"/>
            <a:ext cx="2988419" cy="1206862"/>
          </a:xfrm>
          <a:prstGeom prst="rect">
            <a:avLst/>
          </a:prstGeom>
        </p:spPr>
      </p:pic>
      <p:sp>
        <p:nvSpPr>
          <p:cNvPr id="8" name="TextBox 7">
            <a:extLst>
              <a:ext uri="{FF2B5EF4-FFF2-40B4-BE49-F238E27FC236}">
                <a16:creationId xmlns:a16="http://schemas.microsoft.com/office/drawing/2014/main" id="{2FAECDA2-4E13-A83C-33D2-398F1DD68C42}"/>
              </a:ext>
            </a:extLst>
          </p:cNvPr>
          <p:cNvSpPr txBox="1"/>
          <p:nvPr/>
        </p:nvSpPr>
        <p:spPr>
          <a:xfrm>
            <a:off x="428017" y="1101822"/>
            <a:ext cx="4617396" cy="1169551"/>
          </a:xfrm>
          <a:prstGeom prst="rect">
            <a:avLst/>
          </a:prstGeom>
          <a:noFill/>
        </p:spPr>
        <p:txBody>
          <a:bodyPr wrap="square" rtlCol="0">
            <a:spAutoFit/>
          </a:bodyPr>
          <a:lstStyle/>
          <a:p>
            <a:r>
              <a:rPr lang="en-US" dirty="0"/>
              <a:t>These Fresnel Equations connect incident and reflected energy field amplitudes in linear, isotropic, homogeneous media. They enable the determination of reflectance, R, and transmittance, T, for analyzing light’s interaction with materials.</a:t>
            </a:r>
          </a:p>
        </p:txBody>
      </p:sp>
    </p:spTree>
    <p:extLst>
      <p:ext uri="{BB962C8B-B14F-4D97-AF65-F5344CB8AC3E}">
        <p14:creationId xmlns:p14="http://schemas.microsoft.com/office/powerpoint/2010/main" val="1968938683"/>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1C5A4BE8-B95E-6A08-5685-BD228A4A15FA}"/>
              </a:ext>
            </a:extLst>
          </p:cNvPr>
          <p:cNvSpPr>
            <a:spLocks noGrp="1"/>
          </p:cNvSpPr>
          <p:nvPr>
            <p:ph type="title"/>
          </p:nvPr>
        </p:nvSpPr>
        <p:spPr>
          <a:xfrm>
            <a:off x="376289" y="337688"/>
            <a:ext cx="4430400" cy="572700"/>
          </a:xfrm>
        </p:spPr>
        <p:txBody>
          <a:bodyPr/>
          <a:lstStyle/>
          <a:p>
            <a:r>
              <a:rPr lang="en-US" dirty="0"/>
              <a:t>Fresnel Equations</a:t>
            </a:r>
          </a:p>
        </p:txBody>
      </p:sp>
      <p:sp>
        <p:nvSpPr>
          <p:cNvPr id="2" name="TextBox 1">
            <a:extLst>
              <a:ext uri="{FF2B5EF4-FFF2-40B4-BE49-F238E27FC236}">
                <a16:creationId xmlns:a16="http://schemas.microsoft.com/office/drawing/2014/main" id="{EE542BE6-0828-E479-8F7A-95CAE7F1619E}"/>
              </a:ext>
            </a:extLst>
          </p:cNvPr>
          <p:cNvSpPr txBox="1"/>
          <p:nvPr/>
        </p:nvSpPr>
        <p:spPr>
          <a:xfrm>
            <a:off x="1254868" y="1917912"/>
            <a:ext cx="4036979" cy="523220"/>
          </a:xfrm>
          <a:prstGeom prst="rect">
            <a:avLst/>
          </a:prstGeom>
          <a:noFill/>
        </p:spPr>
        <p:txBody>
          <a:bodyPr wrap="square" rtlCol="0">
            <a:spAutoFit/>
          </a:bodyPr>
          <a:lstStyle/>
          <a:p>
            <a:r>
              <a:rPr lang="en-US" dirty="0"/>
              <a:t>Invoking energy conservation, boundary conditions, and that R+T=1, we find that:</a:t>
            </a:r>
          </a:p>
        </p:txBody>
      </p:sp>
      <p:pic>
        <p:nvPicPr>
          <p:cNvPr id="3" name="Picture 2">
            <a:extLst>
              <a:ext uri="{FF2B5EF4-FFF2-40B4-BE49-F238E27FC236}">
                <a16:creationId xmlns:a16="http://schemas.microsoft.com/office/drawing/2014/main" id="{0B5AD536-F579-C31C-BFE2-B564830EFC5F}"/>
              </a:ext>
            </a:extLst>
          </p:cNvPr>
          <p:cNvPicPr>
            <a:picLocks noChangeAspect="1"/>
          </p:cNvPicPr>
          <p:nvPr/>
        </p:nvPicPr>
        <p:blipFill>
          <a:blip r:embed="rId3"/>
          <a:stretch>
            <a:fillRect/>
          </a:stretch>
        </p:blipFill>
        <p:spPr>
          <a:xfrm>
            <a:off x="1864752" y="2744015"/>
            <a:ext cx="2152772" cy="585220"/>
          </a:xfrm>
          <a:prstGeom prst="rect">
            <a:avLst/>
          </a:prstGeom>
        </p:spPr>
      </p:pic>
      <p:pic>
        <p:nvPicPr>
          <p:cNvPr id="4" name="Picture 3">
            <a:extLst>
              <a:ext uri="{FF2B5EF4-FFF2-40B4-BE49-F238E27FC236}">
                <a16:creationId xmlns:a16="http://schemas.microsoft.com/office/drawing/2014/main" id="{21F98E71-94E8-F2AF-75E2-DA9BAF674F62}"/>
              </a:ext>
            </a:extLst>
          </p:cNvPr>
          <p:cNvPicPr>
            <a:picLocks noChangeAspect="1"/>
          </p:cNvPicPr>
          <p:nvPr/>
        </p:nvPicPr>
        <p:blipFill>
          <a:blip r:embed="rId4"/>
          <a:stretch>
            <a:fillRect/>
          </a:stretch>
        </p:blipFill>
        <p:spPr>
          <a:xfrm>
            <a:off x="1864752" y="3570997"/>
            <a:ext cx="2152772" cy="818053"/>
          </a:xfrm>
          <a:prstGeom prst="rect">
            <a:avLst/>
          </a:prstGeom>
        </p:spPr>
      </p:pic>
    </p:spTree>
    <p:extLst>
      <p:ext uri="{BB962C8B-B14F-4D97-AF65-F5344CB8AC3E}">
        <p14:creationId xmlns:p14="http://schemas.microsoft.com/office/powerpoint/2010/main" val="13725278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30B53E19-5B1F-5683-78BC-08001956FF23}"/>
              </a:ext>
            </a:extLst>
          </p:cNvPr>
          <p:cNvSpPr>
            <a:spLocks noGrp="1"/>
          </p:cNvSpPr>
          <p:nvPr>
            <p:ph type="title"/>
          </p:nvPr>
        </p:nvSpPr>
        <p:spPr>
          <a:xfrm>
            <a:off x="311438" y="396054"/>
            <a:ext cx="4430400" cy="572700"/>
          </a:xfrm>
        </p:spPr>
        <p:txBody>
          <a:bodyPr/>
          <a:lstStyle/>
          <a:p>
            <a:r>
              <a:rPr lang="en-US" dirty="0"/>
              <a:t>Multilayer Films</a:t>
            </a:r>
          </a:p>
        </p:txBody>
      </p:sp>
      <p:pic>
        <p:nvPicPr>
          <p:cNvPr id="2" name="Picture 1" descr="A diagram of a film&#10;&#10;Description automatically generated">
            <a:extLst>
              <a:ext uri="{FF2B5EF4-FFF2-40B4-BE49-F238E27FC236}">
                <a16:creationId xmlns:a16="http://schemas.microsoft.com/office/drawing/2014/main" id="{C6034E5D-E7DF-826F-999F-944CDD18E2AB}"/>
              </a:ext>
            </a:extLst>
          </p:cNvPr>
          <p:cNvPicPr>
            <a:picLocks noChangeAspect="1"/>
          </p:cNvPicPr>
          <p:nvPr/>
        </p:nvPicPr>
        <p:blipFill>
          <a:blip r:embed="rId3"/>
          <a:stretch>
            <a:fillRect/>
          </a:stretch>
        </p:blipFill>
        <p:spPr>
          <a:xfrm>
            <a:off x="5480330" y="968754"/>
            <a:ext cx="3352232" cy="2045261"/>
          </a:xfrm>
          <a:prstGeom prst="rect">
            <a:avLst/>
          </a:prstGeom>
        </p:spPr>
      </p:pic>
      <p:sp>
        <p:nvSpPr>
          <p:cNvPr id="3" name="TextBox 2">
            <a:extLst>
              <a:ext uri="{FF2B5EF4-FFF2-40B4-BE49-F238E27FC236}">
                <a16:creationId xmlns:a16="http://schemas.microsoft.com/office/drawing/2014/main" id="{45922D4E-45DE-52AC-5200-9438ADE3C5F7}"/>
              </a:ext>
            </a:extLst>
          </p:cNvPr>
          <p:cNvSpPr txBox="1"/>
          <p:nvPr/>
        </p:nvSpPr>
        <p:spPr>
          <a:xfrm>
            <a:off x="1063557" y="1819724"/>
            <a:ext cx="3508443" cy="1600438"/>
          </a:xfrm>
          <a:prstGeom prst="rect">
            <a:avLst/>
          </a:prstGeom>
          <a:noFill/>
        </p:spPr>
        <p:txBody>
          <a:bodyPr wrap="square" rtlCol="0">
            <a:spAutoFit/>
          </a:bodyPr>
          <a:lstStyle/>
          <a:p>
            <a:r>
              <a:rPr lang="en-US" dirty="0"/>
              <a:t>At the heart of analyzing how EM waves interact with thin-film structures lies a powerful tool called the </a:t>
            </a:r>
            <a:r>
              <a:rPr lang="en-US" b="1" dirty="0"/>
              <a:t>transfer matrix</a:t>
            </a:r>
            <a:r>
              <a:rPr lang="en-US" dirty="0"/>
              <a:t>.</a:t>
            </a:r>
          </a:p>
          <a:p>
            <a:endParaRPr lang="en-US" dirty="0"/>
          </a:p>
          <a:p>
            <a:r>
              <a:rPr lang="en-US" dirty="0"/>
              <a:t>This 2-by-2 matrix is essential in analyzing how EM waves interact with multiple layers of thin-film structures.</a:t>
            </a:r>
          </a:p>
        </p:txBody>
      </p:sp>
    </p:spTree>
    <p:extLst>
      <p:ext uri="{BB962C8B-B14F-4D97-AF65-F5344CB8AC3E}">
        <p14:creationId xmlns:p14="http://schemas.microsoft.com/office/powerpoint/2010/main" val="67852013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30B53E19-5B1F-5683-78BC-08001956FF23}"/>
              </a:ext>
            </a:extLst>
          </p:cNvPr>
          <p:cNvSpPr>
            <a:spLocks noGrp="1"/>
          </p:cNvSpPr>
          <p:nvPr>
            <p:ph type="title"/>
          </p:nvPr>
        </p:nvSpPr>
        <p:spPr>
          <a:xfrm>
            <a:off x="311438" y="396054"/>
            <a:ext cx="4430400" cy="572700"/>
          </a:xfrm>
        </p:spPr>
        <p:txBody>
          <a:bodyPr/>
          <a:lstStyle/>
          <a:p>
            <a:r>
              <a:rPr lang="en-US" dirty="0"/>
              <a:t>Multilayer Films</a:t>
            </a:r>
          </a:p>
        </p:txBody>
      </p:sp>
      <p:pic>
        <p:nvPicPr>
          <p:cNvPr id="2" name="Picture 1" descr="A diagram of a film&#10;&#10;Description automatically generated">
            <a:extLst>
              <a:ext uri="{FF2B5EF4-FFF2-40B4-BE49-F238E27FC236}">
                <a16:creationId xmlns:a16="http://schemas.microsoft.com/office/drawing/2014/main" id="{C6034E5D-E7DF-826F-999F-944CDD18E2AB}"/>
              </a:ext>
            </a:extLst>
          </p:cNvPr>
          <p:cNvPicPr>
            <a:picLocks noChangeAspect="1"/>
          </p:cNvPicPr>
          <p:nvPr/>
        </p:nvPicPr>
        <p:blipFill>
          <a:blip r:embed="rId3"/>
          <a:stretch>
            <a:fillRect/>
          </a:stretch>
        </p:blipFill>
        <p:spPr>
          <a:xfrm>
            <a:off x="5466475" y="1458259"/>
            <a:ext cx="3352232" cy="2045261"/>
          </a:xfrm>
          <a:prstGeom prst="rect">
            <a:avLst/>
          </a:prstGeom>
        </p:spPr>
      </p:pic>
      <p:sp>
        <p:nvSpPr>
          <p:cNvPr id="3" name="TextBox 2">
            <a:extLst>
              <a:ext uri="{FF2B5EF4-FFF2-40B4-BE49-F238E27FC236}">
                <a16:creationId xmlns:a16="http://schemas.microsoft.com/office/drawing/2014/main" id="{45922D4E-45DE-52AC-5200-9438ADE3C5F7}"/>
              </a:ext>
            </a:extLst>
          </p:cNvPr>
          <p:cNvSpPr txBox="1"/>
          <p:nvPr/>
        </p:nvSpPr>
        <p:spPr>
          <a:xfrm>
            <a:off x="772416" y="1577568"/>
            <a:ext cx="3508443" cy="1600438"/>
          </a:xfrm>
          <a:prstGeom prst="rect">
            <a:avLst/>
          </a:prstGeom>
          <a:noFill/>
        </p:spPr>
        <p:txBody>
          <a:bodyPr wrap="square" rtlCol="0">
            <a:spAutoFit/>
          </a:bodyPr>
          <a:lstStyle/>
          <a:p>
            <a:pPr algn="just"/>
            <a:r>
              <a:rPr lang="en-US" dirty="0"/>
              <a:t>The transfer matrix links electric and magnetic fields predicting wave behavior across multilayer stacks.</a:t>
            </a:r>
          </a:p>
          <a:p>
            <a:pPr algn="just"/>
            <a:endParaRPr lang="en-US" dirty="0"/>
          </a:p>
          <a:p>
            <a:pPr algn="just"/>
            <a:r>
              <a:rPr lang="en-US" dirty="0"/>
              <a:t>Useful for both single and multiple interfaces, facilitating scalable analysis of layer dynamics.</a:t>
            </a:r>
          </a:p>
        </p:txBody>
      </p:sp>
    </p:spTree>
    <p:extLst>
      <p:ext uri="{BB962C8B-B14F-4D97-AF65-F5344CB8AC3E}">
        <p14:creationId xmlns:p14="http://schemas.microsoft.com/office/powerpoint/2010/main" val="1574781755"/>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30B53E19-5B1F-5683-78BC-08001956FF23}"/>
              </a:ext>
            </a:extLst>
          </p:cNvPr>
          <p:cNvSpPr>
            <a:spLocks noGrp="1"/>
          </p:cNvSpPr>
          <p:nvPr>
            <p:ph type="title"/>
          </p:nvPr>
        </p:nvSpPr>
        <p:spPr>
          <a:xfrm>
            <a:off x="311438" y="396054"/>
            <a:ext cx="4430400" cy="572700"/>
          </a:xfrm>
        </p:spPr>
        <p:txBody>
          <a:bodyPr/>
          <a:lstStyle/>
          <a:p>
            <a:r>
              <a:rPr lang="en-US" dirty="0"/>
              <a:t>Multilayer Films</a:t>
            </a:r>
          </a:p>
        </p:txBody>
      </p:sp>
      <p:pic>
        <p:nvPicPr>
          <p:cNvPr id="2" name="Picture 1" descr="A diagram of a film&#10;&#10;Description automatically generated">
            <a:extLst>
              <a:ext uri="{FF2B5EF4-FFF2-40B4-BE49-F238E27FC236}">
                <a16:creationId xmlns:a16="http://schemas.microsoft.com/office/drawing/2014/main" id="{C6034E5D-E7DF-826F-999F-944CDD18E2AB}"/>
              </a:ext>
            </a:extLst>
          </p:cNvPr>
          <p:cNvPicPr>
            <a:picLocks noChangeAspect="1"/>
          </p:cNvPicPr>
          <p:nvPr/>
        </p:nvPicPr>
        <p:blipFill>
          <a:blip r:embed="rId3"/>
          <a:stretch>
            <a:fillRect/>
          </a:stretch>
        </p:blipFill>
        <p:spPr>
          <a:xfrm>
            <a:off x="5302548" y="775376"/>
            <a:ext cx="3352232" cy="2045261"/>
          </a:xfrm>
          <a:prstGeom prst="rect">
            <a:avLst/>
          </a:prstGeom>
        </p:spPr>
      </p:pic>
      <p:sp>
        <p:nvSpPr>
          <p:cNvPr id="3" name="TextBox 2">
            <a:extLst>
              <a:ext uri="{FF2B5EF4-FFF2-40B4-BE49-F238E27FC236}">
                <a16:creationId xmlns:a16="http://schemas.microsoft.com/office/drawing/2014/main" id="{45922D4E-45DE-52AC-5200-9438ADE3C5F7}"/>
              </a:ext>
            </a:extLst>
          </p:cNvPr>
          <p:cNvSpPr txBox="1"/>
          <p:nvPr/>
        </p:nvSpPr>
        <p:spPr>
          <a:xfrm>
            <a:off x="577174" y="1193260"/>
            <a:ext cx="3508443" cy="738664"/>
          </a:xfrm>
          <a:prstGeom prst="rect">
            <a:avLst/>
          </a:prstGeom>
          <a:noFill/>
        </p:spPr>
        <p:txBody>
          <a:bodyPr wrap="square" rtlCol="0">
            <a:spAutoFit/>
          </a:bodyPr>
          <a:lstStyle/>
          <a:p>
            <a:pPr algn="just"/>
            <a:r>
              <a:rPr lang="en-US" dirty="0"/>
              <a:t>Involves complex transmission and reflection interactions at air-film and film-substrate boundaries.</a:t>
            </a:r>
          </a:p>
        </p:txBody>
      </p:sp>
      <p:pic>
        <p:nvPicPr>
          <p:cNvPr id="4" name="Picture 3">
            <a:extLst>
              <a:ext uri="{FF2B5EF4-FFF2-40B4-BE49-F238E27FC236}">
                <a16:creationId xmlns:a16="http://schemas.microsoft.com/office/drawing/2014/main" id="{C92CDAE0-2737-C1AD-7D3A-4F60F8F216D0}"/>
              </a:ext>
            </a:extLst>
          </p:cNvPr>
          <p:cNvPicPr>
            <a:picLocks noChangeAspect="1"/>
          </p:cNvPicPr>
          <p:nvPr/>
        </p:nvPicPr>
        <p:blipFill>
          <a:blip r:embed="rId4"/>
          <a:stretch>
            <a:fillRect/>
          </a:stretch>
        </p:blipFill>
        <p:spPr>
          <a:xfrm>
            <a:off x="577174" y="2433066"/>
            <a:ext cx="3352233" cy="775141"/>
          </a:xfrm>
          <a:prstGeom prst="rect">
            <a:avLst/>
          </a:prstGeom>
        </p:spPr>
      </p:pic>
      <p:pic>
        <p:nvPicPr>
          <p:cNvPr id="6" name="Picture 5">
            <a:extLst>
              <a:ext uri="{FF2B5EF4-FFF2-40B4-BE49-F238E27FC236}">
                <a16:creationId xmlns:a16="http://schemas.microsoft.com/office/drawing/2014/main" id="{C40AE233-5225-1390-0245-823B0D4043EB}"/>
              </a:ext>
            </a:extLst>
          </p:cNvPr>
          <p:cNvPicPr>
            <a:picLocks noChangeAspect="1"/>
          </p:cNvPicPr>
          <p:nvPr/>
        </p:nvPicPr>
        <p:blipFill>
          <a:blip r:embed="rId5"/>
          <a:stretch>
            <a:fillRect/>
          </a:stretch>
        </p:blipFill>
        <p:spPr>
          <a:xfrm>
            <a:off x="577173" y="3355234"/>
            <a:ext cx="2268457" cy="595005"/>
          </a:xfrm>
          <a:prstGeom prst="rect">
            <a:avLst/>
          </a:prstGeom>
        </p:spPr>
      </p:pic>
      <p:pic>
        <p:nvPicPr>
          <p:cNvPr id="8" name="Picture 7">
            <a:extLst>
              <a:ext uri="{FF2B5EF4-FFF2-40B4-BE49-F238E27FC236}">
                <a16:creationId xmlns:a16="http://schemas.microsoft.com/office/drawing/2014/main" id="{BE1AD058-4852-39F2-8A33-24EA190521CB}"/>
              </a:ext>
            </a:extLst>
          </p:cNvPr>
          <p:cNvPicPr>
            <a:picLocks noChangeAspect="1"/>
          </p:cNvPicPr>
          <p:nvPr/>
        </p:nvPicPr>
        <p:blipFill>
          <a:blip r:embed="rId6"/>
          <a:stretch>
            <a:fillRect/>
          </a:stretch>
        </p:blipFill>
        <p:spPr>
          <a:xfrm>
            <a:off x="577172" y="3998145"/>
            <a:ext cx="1380219" cy="894867"/>
          </a:xfrm>
          <a:prstGeom prst="rect">
            <a:avLst/>
          </a:prstGeom>
        </p:spPr>
      </p:pic>
    </p:spTree>
    <p:extLst>
      <p:ext uri="{BB962C8B-B14F-4D97-AF65-F5344CB8AC3E}">
        <p14:creationId xmlns:p14="http://schemas.microsoft.com/office/powerpoint/2010/main" val="1754451423"/>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30B53E19-5B1F-5683-78BC-08001956FF23}"/>
              </a:ext>
            </a:extLst>
          </p:cNvPr>
          <p:cNvSpPr>
            <a:spLocks noGrp="1"/>
          </p:cNvSpPr>
          <p:nvPr>
            <p:ph type="title"/>
          </p:nvPr>
        </p:nvSpPr>
        <p:spPr>
          <a:xfrm>
            <a:off x="311438" y="396054"/>
            <a:ext cx="4430400" cy="572700"/>
          </a:xfrm>
        </p:spPr>
        <p:txBody>
          <a:bodyPr/>
          <a:lstStyle/>
          <a:p>
            <a:r>
              <a:rPr lang="en-US" dirty="0"/>
              <a:t>Multilayer Films</a:t>
            </a:r>
          </a:p>
        </p:txBody>
      </p:sp>
      <p:pic>
        <p:nvPicPr>
          <p:cNvPr id="2" name="Picture 1" descr="A diagram of a film&#10;&#10;Description automatically generated">
            <a:extLst>
              <a:ext uri="{FF2B5EF4-FFF2-40B4-BE49-F238E27FC236}">
                <a16:creationId xmlns:a16="http://schemas.microsoft.com/office/drawing/2014/main" id="{C6034E5D-E7DF-826F-999F-944CDD18E2AB}"/>
              </a:ext>
            </a:extLst>
          </p:cNvPr>
          <p:cNvPicPr>
            <a:picLocks noChangeAspect="1"/>
          </p:cNvPicPr>
          <p:nvPr/>
        </p:nvPicPr>
        <p:blipFill>
          <a:blip r:embed="rId3"/>
          <a:stretch>
            <a:fillRect/>
          </a:stretch>
        </p:blipFill>
        <p:spPr>
          <a:xfrm>
            <a:off x="5302548" y="775376"/>
            <a:ext cx="3352232" cy="2045261"/>
          </a:xfrm>
          <a:prstGeom prst="rect">
            <a:avLst/>
          </a:prstGeom>
        </p:spPr>
      </p:pic>
      <p:sp>
        <p:nvSpPr>
          <p:cNvPr id="3" name="TextBox 2">
            <a:extLst>
              <a:ext uri="{FF2B5EF4-FFF2-40B4-BE49-F238E27FC236}">
                <a16:creationId xmlns:a16="http://schemas.microsoft.com/office/drawing/2014/main" id="{45922D4E-45DE-52AC-5200-9438ADE3C5F7}"/>
              </a:ext>
            </a:extLst>
          </p:cNvPr>
          <p:cNvSpPr txBox="1"/>
          <p:nvPr/>
        </p:nvSpPr>
        <p:spPr>
          <a:xfrm>
            <a:off x="577174" y="1193260"/>
            <a:ext cx="3508443" cy="954107"/>
          </a:xfrm>
          <a:prstGeom prst="rect">
            <a:avLst/>
          </a:prstGeom>
          <a:noFill/>
        </p:spPr>
        <p:txBody>
          <a:bodyPr wrap="square" rtlCol="0">
            <a:spAutoFit/>
          </a:bodyPr>
          <a:lstStyle/>
          <a:p>
            <a:pPr algn="just"/>
            <a:r>
              <a:rPr lang="en-US" dirty="0"/>
              <a:t>The thickness of the film should be comparable to light’s wavelength as the thickness  plays a role in creating the interference patterns.</a:t>
            </a:r>
          </a:p>
        </p:txBody>
      </p:sp>
      <p:pic>
        <p:nvPicPr>
          <p:cNvPr id="4" name="Picture 3">
            <a:extLst>
              <a:ext uri="{FF2B5EF4-FFF2-40B4-BE49-F238E27FC236}">
                <a16:creationId xmlns:a16="http://schemas.microsoft.com/office/drawing/2014/main" id="{C92CDAE0-2737-C1AD-7D3A-4F60F8F216D0}"/>
              </a:ext>
            </a:extLst>
          </p:cNvPr>
          <p:cNvPicPr>
            <a:picLocks noChangeAspect="1"/>
          </p:cNvPicPr>
          <p:nvPr/>
        </p:nvPicPr>
        <p:blipFill>
          <a:blip r:embed="rId4"/>
          <a:stretch>
            <a:fillRect/>
          </a:stretch>
        </p:blipFill>
        <p:spPr>
          <a:xfrm>
            <a:off x="577174" y="2571750"/>
            <a:ext cx="3352233" cy="775141"/>
          </a:xfrm>
          <a:prstGeom prst="rect">
            <a:avLst/>
          </a:prstGeom>
        </p:spPr>
      </p:pic>
      <p:pic>
        <p:nvPicPr>
          <p:cNvPr id="5" name="Picture 4">
            <a:extLst>
              <a:ext uri="{FF2B5EF4-FFF2-40B4-BE49-F238E27FC236}">
                <a16:creationId xmlns:a16="http://schemas.microsoft.com/office/drawing/2014/main" id="{D319F23E-A98D-81CE-5F4B-A62F721D2FD0}"/>
              </a:ext>
            </a:extLst>
          </p:cNvPr>
          <p:cNvPicPr>
            <a:picLocks noChangeAspect="1"/>
          </p:cNvPicPr>
          <p:nvPr/>
        </p:nvPicPr>
        <p:blipFill>
          <a:blip r:embed="rId5"/>
          <a:stretch>
            <a:fillRect/>
          </a:stretch>
        </p:blipFill>
        <p:spPr>
          <a:xfrm>
            <a:off x="1362824" y="3545300"/>
            <a:ext cx="1937142" cy="809879"/>
          </a:xfrm>
          <a:prstGeom prst="rect">
            <a:avLst/>
          </a:prstGeom>
        </p:spPr>
      </p:pic>
    </p:spTree>
    <p:extLst>
      <p:ext uri="{BB962C8B-B14F-4D97-AF65-F5344CB8AC3E}">
        <p14:creationId xmlns:p14="http://schemas.microsoft.com/office/powerpoint/2010/main" val="2496667568"/>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30B53E19-5B1F-5683-78BC-08001956FF23}"/>
              </a:ext>
            </a:extLst>
          </p:cNvPr>
          <p:cNvSpPr>
            <a:spLocks noGrp="1"/>
          </p:cNvSpPr>
          <p:nvPr>
            <p:ph type="title"/>
          </p:nvPr>
        </p:nvSpPr>
        <p:spPr>
          <a:xfrm>
            <a:off x="311438" y="396054"/>
            <a:ext cx="4430400" cy="572700"/>
          </a:xfrm>
        </p:spPr>
        <p:txBody>
          <a:bodyPr/>
          <a:lstStyle/>
          <a:p>
            <a:r>
              <a:rPr lang="en-US" dirty="0"/>
              <a:t>Multilayer Films</a:t>
            </a:r>
          </a:p>
        </p:txBody>
      </p:sp>
      <p:pic>
        <p:nvPicPr>
          <p:cNvPr id="2" name="Picture 1" descr="A diagram of a film&#10;&#10;Description automatically generated">
            <a:extLst>
              <a:ext uri="{FF2B5EF4-FFF2-40B4-BE49-F238E27FC236}">
                <a16:creationId xmlns:a16="http://schemas.microsoft.com/office/drawing/2014/main" id="{C6034E5D-E7DF-826F-999F-944CDD18E2AB}"/>
              </a:ext>
            </a:extLst>
          </p:cNvPr>
          <p:cNvPicPr>
            <a:picLocks noChangeAspect="1"/>
          </p:cNvPicPr>
          <p:nvPr/>
        </p:nvPicPr>
        <p:blipFill>
          <a:blip r:embed="rId3"/>
          <a:stretch>
            <a:fillRect/>
          </a:stretch>
        </p:blipFill>
        <p:spPr>
          <a:xfrm>
            <a:off x="5069085" y="968754"/>
            <a:ext cx="3352232" cy="2045261"/>
          </a:xfrm>
          <a:prstGeom prst="rect">
            <a:avLst/>
          </a:prstGeom>
        </p:spPr>
      </p:pic>
      <p:sp>
        <p:nvSpPr>
          <p:cNvPr id="3" name="TextBox 2">
            <a:extLst>
              <a:ext uri="{FF2B5EF4-FFF2-40B4-BE49-F238E27FC236}">
                <a16:creationId xmlns:a16="http://schemas.microsoft.com/office/drawing/2014/main" id="{45922D4E-45DE-52AC-5200-9438ADE3C5F7}"/>
              </a:ext>
            </a:extLst>
          </p:cNvPr>
          <p:cNvSpPr txBox="1"/>
          <p:nvPr/>
        </p:nvSpPr>
        <p:spPr>
          <a:xfrm>
            <a:off x="311438" y="2618102"/>
            <a:ext cx="3508443" cy="1384995"/>
          </a:xfrm>
          <a:prstGeom prst="rect">
            <a:avLst/>
          </a:prstGeom>
          <a:noFill/>
        </p:spPr>
        <p:txBody>
          <a:bodyPr wrap="square" rtlCol="0">
            <a:spAutoFit/>
          </a:bodyPr>
          <a:lstStyle/>
          <a:p>
            <a:pPr algn="just"/>
            <a:r>
              <a:rPr lang="en-US" dirty="0"/>
              <a:t>Expanding this framework, we can extend the consideration to the stacking of multiple films, leading to the emergence of multiple interfaces. In a more general context, for an arbitrary number N of layers:</a:t>
            </a:r>
          </a:p>
        </p:txBody>
      </p:sp>
      <p:pic>
        <p:nvPicPr>
          <p:cNvPr id="4" name="Picture 3">
            <a:extLst>
              <a:ext uri="{FF2B5EF4-FFF2-40B4-BE49-F238E27FC236}">
                <a16:creationId xmlns:a16="http://schemas.microsoft.com/office/drawing/2014/main" id="{C92CDAE0-2737-C1AD-7D3A-4F60F8F216D0}"/>
              </a:ext>
            </a:extLst>
          </p:cNvPr>
          <p:cNvPicPr>
            <a:picLocks noChangeAspect="1"/>
          </p:cNvPicPr>
          <p:nvPr/>
        </p:nvPicPr>
        <p:blipFill>
          <a:blip r:embed="rId4"/>
          <a:stretch>
            <a:fillRect/>
          </a:stretch>
        </p:blipFill>
        <p:spPr>
          <a:xfrm>
            <a:off x="428018" y="1106116"/>
            <a:ext cx="2626468" cy="607321"/>
          </a:xfrm>
          <a:prstGeom prst="rect">
            <a:avLst/>
          </a:prstGeom>
        </p:spPr>
      </p:pic>
      <p:pic>
        <p:nvPicPr>
          <p:cNvPr id="5" name="Picture 4">
            <a:extLst>
              <a:ext uri="{FF2B5EF4-FFF2-40B4-BE49-F238E27FC236}">
                <a16:creationId xmlns:a16="http://schemas.microsoft.com/office/drawing/2014/main" id="{D319F23E-A98D-81CE-5F4B-A62F721D2FD0}"/>
              </a:ext>
            </a:extLst>
          </p:cNvPr>
          <p:cNvPicPr>
            <a:picLocks noChangeAspect="1"/>
          </p:cNvPicPr>
          <p:nvPr/>
        </p:nvPicPr>
        <p:blipFill>
          <a:blip r:embed="rId5"/>
          <a:stretch>
            <a:fillRect/>
          </a:stretch>
        </p:blipFill>
        <p:spPr>
          <a:xfrm>
            <a:off x="428018" y="1793737"/>
            <a:ext cx="1517514" cy="634441"/>
          </a:xfrm>
          <a:prstGeom prst="rect">
            <a:avLst/>
          </a:prstGeom>
        </p:spPr>
      </p:pic>
      <p:pic>
        <p:nvPicPr>
          <p:cNvPr id="6" name="Picture 5">
            <a:extLst>
              <a:ext uri="{FF2B5EF4-FFF2-40B4-BE49-F238E27FC236}">
                <a16:creationId xmlns:a16="http://schemas.microsoft.com/office/drawing/2014/main" id="{AFEBB7C7-308B-8D3D-71DA-366AB897DDAC}"/>
              </a:ext>
            </a:extLst>
          </p:cNvPr>
          <p:cNvPicPr>
            <a:picLocks noChangeAspect="1"/>
          </p:cNvPicPr>
          <p:nvPr/>
        </p:nvPicPr>
        <p:blipFill>
          <a:blip r:embed="rId6"/>
          <a:stretch>
            <a:fillRect/>
          </a:stretch>
        </p:blipFill>
        <p:spPr>
          <a:xfrm>
            <a:off x="379650" y="4290834"/>
            <a:ext cx="2426090" cy="579481"/>
          </a:xfrm>
          <a:prstGeom prst="rect">
            <a:avLst/>
          </a:prstGeom>
        </p:spPr>
      </p:pic>
      <p:sp>
        <p:nvSpPr>
          <p:cNvPr id="8" name="TextBox 7">
            <a:extLst>
              <a:ext uri="{FF2B5EF4-FFF2-40B4-BE49-F238E27FC236}">
                <a16:creationId xmlns:a16="http://schemas.microsoft.com/office/drawing/2014/main" id="{7C3FEE12-3BF1-CDB6-18B3-360D170F73BD}"/>
              </a:ext>
            </a:extLst>
          </p:cNvPr>
          <p:cNvSpPr txBox="1"/>
          <p:nvPr/>
        </p:nvSpPr>
        <p:spPr>
          <a:xfrm>
            <a:off x="4254230" y="3469532"/>
            <a:ext cx="3988340" cy="307777"/>
          </a:xfrm>
          <a:prstGeom prst="rect">
            <a:avLst/>
          </a:prstGeom>
          <a:noFill/>
        </p:spPr>
        <p:txBody>
          <a:bodyPr wrap="square" rtlCol="0">
            <a:spAutoFit/>
          </a:bodyPr>
          <a:lstStyle/>
          <a:p>
            <a:r>
              <a:rPr lang="en-US" dirty="0"/>
              <a:t>Using the fact that r = E_r1/E_0, we get:</a:t>
            </a:r>
          </a:p>
        </p:txBody>
      </p:sp>
      <p:pic>
        <p:nvPicPr>
          <p:cNvPr id="9" name="Picture 8">
            <a:extLst>
              <a:ext uri="{FF2B5EF4-FFF2-40B4-BE49-F238E27FC236}">
                <a16:creationId xmlns:a16="http://schemas.microsoft.com/office/drawing/2014/main" id="{11266A00-4616-EB59-9017-42501D9ACF79}"/>
              </a:ext>
            </a:extLst>
          </p:cNvPr>
          <p:cNvPicPr>
            <a:picLocks noChangeAspect="1"/>
          </p:cNvPicPr>
          <p:nvPr/>
        </p:nvPicPr>
        <p:blipFill>
          <a:blip r:embed="rId7"/>
          <a:stretch>
            <a:fillRect/>
          </a:stretch>
        </p:blipFill>
        <p:spPr>
          <a:xfrm>
            <a:off x="4345021" y="3857501"/>
            <a:ext cx="3988340" cy="765353"/>
          </a:xfrm>
          <a:prstGeom prst="rect">
            <a:avLst/>
          </a:prstGeom>
        </p:spPr>
      </p:pic>
    </p:spTree>
    <p:extLst>
      <p:ext uri="{BB962C8B-B14F-4D97-AF65-F5344CB8AC3E}">
        <p14:creationId xmlns:p14="http://schemas.microsoft.com/office/powerpoint/2010/main" val="388469057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30B53E19-5B1F-5683-78BC-08001956FF23}"/>
              </a:ext>
            </a:extLst>
          </p:cNvPr>
          <p:cNvSpPr>
            <a:spLocks noGrp="1"/>
          </p:cNvSpPr>
          <p:nvPr>
            <p:ph type="title"/>
          </p:nvPr>
        </p:nvSpPr>
        <p:spPr>
          <a:xfrm>
            <a:off x="311438" y="396054"/>
            <a:ext cx="4430400" cy="572700"/>
          </a:xfrm>
        </p:spPr>
        <p:txBody>
          <a:bodyPr/>
          <a:lstStyle/>
          <a:p>
            <a:r>
              <a:rPr lang="en-US" dirty="0"/>
              <a:t>Multilayer Films</a:t>
            </a:r>
          </a:p>
        </p:txBody>
      </p:sp>
      <p:pic>
        <p:nvPicPr>
          <p:cNvPr id="2" name="Picture 1" descr="A diagram of a film&#10;&#10;Description automatically generated">
            <a:extLst>
              <a:ext uri="{FF2B5EF4-FFF2-40B4-BE49-F238E27FC236}">
                <a16:creationId xmlns:a16="http://schemas.microsoft.com/office/drawing/2014/main" id="{C6034E5D-E7DF-826F-999F-944CDD18E2AB}"/>
              </a:ext>
            </a:extLst>
          </p:cNvPr>
          <p:cNvPicPr>
            <a:picLocks noChangeAspect="1"/>
          </p:cNvPicPr>
          <p:nvPr/>
        </p:nvPicPr>
        <p:blipFill>
          <a:blip r:embed="rId3"/>
          <a:stretch>
            <a:fillRect/>
          </a:stretch>
        </p:blipFill>
        <p:spPr>
          <a:xfrm>
            <a:off x="5480330" y="715714"/>
            <a:ext cx="3352232" cy="2045261"/>
          </a:xfrm>
          <a:prstGeom prst="rect">
            <a:avLst/>
          </a:prstGeom>
        </p:spPr>
      </p:pic>
      <p:sp>
        <p:nvSpPr>
          <p:cNvPr id="8" name="TextBox 7">
            <a:extLst>
              <a:ext uri="{FF2B5EF4-FFF2-40B4-BE49-F238E27FC236}">
                <a16:creationId xmlns:a16="http://schemas.microsoft.com/office/drawing/2014/main" id="{7C3FEE12-3BF1-CDB6-18B3-360D170F73BD}"/>
              </a:ext>
            </a:extLst>
          </p:cNvPr>
          <p:cNvSpPr txBox="1"/>
          <p:nvPr/>
        </p:nvSpPr>
        <p:spPr>
          <a:xfrm>
            <a:off x="917122" y="2105350"/>
            <a:ext cx="3988340" cy="307777"/>
          </a:xfrm>
          <a:prstGeom prst="rect">
            <a:avLst/>
          </a:prstGeom>
          <a:noFill/>
        </p:spPr>
        <p:txBody>
          <a:bodyPr wrap="square" rtlCol="0">
            <a:spAutoFit/>
          </a:bodyPr>
          <a:lstStyle/>
          <a:p>
            <a:r>
              <a:rPr lang="en-US" dirty="0"/>
              <a:t>Using the fact that r = E_r1/E_0, we get:</a:t>
            </a:r>
          </a:p>
        </p:txBody>
      </p:sp>
      <p:pic>
        <p:nvPicPr>
          <p:cNvPr id="9" name="Picture 8">
            <a:extLst>
              <a:ext uri="{FF2B5EF4-FFF2-40B4-BE49-F238E27FC236}">
                <a16:creationId xmlns:a16="http://schemas.microsoft.com/office/drawing/2014/main" id="{11266A00-4616-EB59-9017-42501D9ACF79}"/>
              </a:ext>
            </a:extLst>
          </p:cNvPr>
          <p:cNvPicPr>
            <a:picLocks noChangeAspect="1"/>
          </p:cNvPicPr>
          <p:nvPr/>
        </p:nvPicPr>
        <p:blipFill>
          <a:blip r:embed="rId4"/>
          <a:stretch>
            <a:fillRect/>
          </a:stretch>
        </p:blipFill>
        <p:spPr>
          <a:xfrm>
            <a:off x="917122" y="2800726"/>
            <a:ext cx="3988340" cy="765353"/>
          </a:xfrm>
          <a:prstGeom prst="rect">
            <a:avLst/>
          </a:prstGeom>
        </p:spPr>
      </p:pic>
    </p:spTree>
    <p:extLst>
      <p:ext uri="{BB962C8B-B14F-4D97-AF65-F5344CB8AC3E}">
        <p14:creationId xmlns:p14="http://schemas.microsoft.com/office/powerpoint/2010/main" val="41028844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8"/>
          <p:cNvSpPr txBox="1">
            <a:spLocks noGrp="1"/>
          </p:cNvSpPr>
          <p:nvPr>
            <p:ph type="title"/>
          </p:nvPr>
        </p:nvSpPr>
        <p:spPr>
          <a:xfrm>
            <a:off x="227132" y="232534"/>
            <a:ext cx="4430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Cooling is Critical</a:t>
            </a:r>
            <a:endParaRPr dirty="0"/>
          </a:p>
        </p:txBody>
      </p:sp>
      <p:sp>
        <p:nvSpPr>
          <p:cNvPr id="428" name="Google Shape;428;p58"/>
          <p:cNvSpPr txBox="1">
            <a:spLocks noGrp="1"/>
          </p:cNvSpPr>
          <p:nvPr>
            <p:ph type="subTitle" idx="1"/>
          </p:nvPr>
        </p:nvSpPr>
        <p:spPr>
          <a:xfrm>
            <a:off x="393387" y="866743"/>
            <a:ext cx="4615031" cy="118373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Cooling has become more critical to humans due to global warming, rapid population growth, industrial development</a:t>
            </a:r>
          </a:p>
        </p:txBody>
      </p:sp>
      <p:pic>
        <p:nvPicPr>
          <p:cNvPr id="5" name="Picture 4" descr="A group of children playing in a water fountain&#10;&#10;Description automatically generated">
            <a:extLst>
              <a:ext uri="{FF2B5EF4-FFF2-40B4-BE49-F238E27FC236}">
                <a16:creationId xmlns:a16="http://schemas.microsoft.com/office/drawing/2014/main" id="{1507EC86-95AC-7BC6-7991-B165A90B4301}"/>
              </a:ext>
            </a:extLst>
          </p:cNvPr>
          <p:cNvPicPr>
            <a:picLocks noChangeAspect="1"/>
          </p:cNvPicPr>
          <p:nvPr/>
        </p:nvPicPr>
        <p:blipFill>
          <a:blip r:embed="rId3"/>
          <a:stretch>
            <a:fillRect/>
          </a:stretch>
        </p:blipFill>
        <p:spPr>
          <a:xfrm>
            <a:off x="460040" y="1787237"/>
            <a:ext cx="4481723" cy="2976144"/>
          </a:xfrm>
          <a:prstGeom prst="rect">
            <a:avLst/>
          </a:prstGeom>
        </p:spPr>
      </p:pic>
      <p:pic>
        <p:nvPicPr>
          <p:cNvPr id="7" name="Graphic 6">
            <a:extLst>
              <a:ext uri="{FF2B5EF4-FFF2-40B4-BE49-F238E27FC236}">
                <a16:creationId xmlns:a16="http://schemas.microsoft.com/office/drawing/2014/main" id="{5196FD08-AC79-24AA-4CBD-17E7A80434D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74872" y="1600201"/>
            <a:ext cx="775277" cy="957695"/>
          </a:xfrm>
          <a:prstGeom prst="rect">
            <a:avLst/>
          </a:prstGeom>
        </p:spPr>
      </p:pic>
    </p:spTree>
    <p:extLst>
      <p:ext uri="{BB962C8B-B14F-4D97-AF65-F5344CB8AC3E}">
        <p14:creationId xmlns:p14="http://schemas.microsoft.com/office/powerpoint/2010/main" val="3485319015"/>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9" name="Title 8">
            <a:extLst>
              <a:ext uri="{FF2B5EF4-FFF2-40B4-BE49-F238E27FC236}">
                <a16:creationId xmlns:a16="http://schemas.microsoft.com/office/drawing/2014/main" id="{0FCE62CF-C139-A472-8692-9C8F8A0F8235}"/>
              </a:ext>
            </a:extLst>
          </p:cNvPr>
          <p:cNvSpPr>
            <a:spLocks noGrp="1"/>
          </p:cNvSpPr>
          <p:nvPr>
            <p:ph type="title"/>
          </p:nvPr>
        </p:nvSpPr>
        <p:spPr>
          <a:xfrm>
            <a:off x="253071" y="272835"/>
            <a:ext cx="5628919" cy="602653"/>
          </a:xfrm>
        </p:spPr>
        <p:txBody>
          <a:bodyPr/>
          <a:lstStyle/>
          <a:p>
            <a:r>
              <a:rPr lang="en-US" dirty="0"/>
              <a:t>Antireflecting Films</a:t>
            </a:r>
          </a:p>
        </p:txBody>
      </p:sp>
      <p:sp>
        <p:nvSpPr>
          <p:cNvPr id="10" name="TextBox 9">
            <a:extLst>
              <a:ext uri="{FF2B5EF4-FFF2-40B4-BE49-F238E27FC236}">
                <a16:creationId xmlns:a16="http://schemas.microsoft.com/office/drawing/2014/main" id="{8581F5FB-6AB3-1D63-9396-4958B9CDD4CF}"/>
              </a:ext>
            </a:extLst>
          </p:cNvPr>
          <p:cNvSpPr txBox="1"/>
          <p:nvPr/>
        </p:nvSpPr>
        <p:spPr>
          <a:xfrm>
            <a:off x="472987" y="1141809"/>
            <a:ext cx="4803838" cy="738664"/>
          </a:xfrm>
          <a:prstGeom prst="rect">
            <a:avLst/>
          </a:prstGeom>
          <a:noFill/>
        </p:spPr>
        <p:txBody>
          <a:bodyPr wrap="square" rtlCol="0">
            <a:spAutoFit/>
          </a:bodyPr>
          <a:lstStyle/>
          <a:p>
            <a:r>
              <a:rPr lang="en-US" dirty="0"/>
              <a:t>To gain deeper insights into optimizing reflectance, let’s explore the characteristics conducive for anti-reflection, first:</a:t>
            </a:r>
          </a:p>
        </p:txBody>
      </p:sp>
      <p:pic>
        <p:nvPicPr>
          <p:cNvPr id="12" name="Picture 11" descr="A diagram of a glass and glass&#10;&#10;Description automatically generated">
            <a:extLst>
              <a:ext uri="{FF2B5EF4-FFF2-40B4-BE49-F238E27FC236}">
                <a16:creationId xmlns:a16="http://schemas.microsoft.com/office/drawing/2014/main" id="{4EE71AA3-13AE-4E11-5AD0-8B18F14D6528}"/>
              </a:ext>
            </a:extLst>
          </p:cNvPr>
          <p:cNvPicPr>
            <a:picLocks noChangeAspect="1"/>
          </p:cNvPicPr>
          <p:nvPr/>
        </p:nvPicPr>
        <p:blipFill>
          <a:blip r:embed="rId3"/>
          <a:stretch>
            <a:fillRect/>
          </a:stretch>
        </p:blipFill>
        <p:spPr>
          <a:xfrm>
            <a:off x="5276825" y="875488"/>
            <a:ext cx="3504009" cy="2166296"/>
          </a:xfrm>
          <a:prstGeom prst="rect">
            <a:avLst/>
          </a:prstGeom>
        </p:spPr>
      </p:pic>
      <p:sp>
        <p:nvSpPr>
          <p:cNvPr id="14" name="TextBox 13">
            <a:extLst>
              <a:ext uri="{FF2B5EF4-FFF2-40B4-BE49-F238E27FC236}">
                <a16:creationId xmlns:a16="http://schemas.microsoft.com/office/drawing/2014/main" id="{94D55D46-ED67-2209-B7AC-DB01B541063F}"/>
              </a:ext>
            </a:extLst>
          </p:cNvPr>
          <p:cNvSpPr txBox="1"/>
          <p:nvPr/>
        </p:nvSpPr>
        <p:spPr>
          <a:xfrm>
            <a:off x="329833" y="1880473"/>
            <a:ext cx="3722451" cy="307777"/>
          </a:xfrm>
          <a:prstGeom prst="rect">
            <a:avLst/>
          </a:prstGeom>
          <a:noFill/>
        </p:spPr>
        <p:txBody>
          <a:bodyPr wrap="square" rtlCol="0">
            <a:spAutoFit/>
          </a:bodyPr>
          <a:lstStyle/>
          <a:p>
            <a:r>
              <a:rPr lang="en-US" dirty="0"/>
              <a:t>Recall our transfer matrix looked like:</a:t>
            </a:r>
          </a:p>
        </p:txBody>
      </p:sp>
      <p:pic>
        <p:nvPicPr>
          <p:cNvPr id="15" name="Picture 14">
            <a:extLst>
              <a:ext uri="{FF2B5EF4-FFF2-40B4-BE49-F238E27FC236}">
                <a16:creationId xmlns:a16="http://schemas.microsoft.com/office/drawing/2014/main" id="{53E0F8F0-B091-5492-C358-84F511F9A781}"/>
              </a:ext>
            </a:extLst>
          </p:cNvPr>
          <p:cNvPicPr>
            <a:picLocks noChangeAspect="1"/>
          </p:cNvPicPr>
          <p:nvPr/>
        </p:nvPicPr>
        <p:blipFill>
          <a:blip r:embed="rId4"/>
          <a:stretch>
            <a:fillRect/>
          </a:stretch>
        </p:blipFill>
        <p:spPr>
          <a:xfrm>
            <a:off x="514943" y="2406170"/>
            <a:ext cx="3352233" cy="775141"/>
          </a:xfrm>
          <a:prstGeom prst="rect">
            <a:avLst/>
          </a:prstGeom>
        </p:spPr>
      </p:pic>
    </p:spTree>
    <p:extLst>
      <p:ext uri="{BB962C8B-B14F-4D97-AF65-F5344CB8AC3E}">
        <p14:creationId xmlns:p14="http://schemas.microsoft.com/office/powerpoint/2010/main" val="1076273998"/>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9" name="Title 8">
            <a:extLst>
              <a:ext uri="{FF2B5EF4-FFF2-40B4-BE49-F238E27FC236}">
                <a16:creationId xmlns:a16="http://schemas.microsoft.com/office/drawing/2014/main" id="{0FCE62CF-C139-A472-8692-9C8F8A0F8235}"/>
              </a:ext>
            </a:extLst>
          </p:cNvPr>
          <p:cNvSpPr>
            <a:spLocks noGrp="1"/>
          </p:cNvSpPr>
          <p:nvPr>
            <p:ph type="title"/>
          </p:nvPr>
        </p:nvSpPr>
        <p:spPr>
          <a:xfrm>
            <a:off x="253071" y="272835"/>
            <a:ext cx="5628919" cy="602653"/>
          </a:xfrm>
        </p:spPr>
        <p:txBody>
          <a:bodyPr/>
          <a:lstStyle/>
          <a:p>
            <a:r>
              <a:rPr lang="en-US" dirty="0"/>
              <a:t>Antireflecting Films</a:t>
            </a:r>
          </a:p>
        </p:txBody>
      </p:sp>
      <p:pic>
        <p:nvPicPr>
          <p:cNvPr id="12" name="Picture 11" descr="A diagram of a glass and glass&#10;&#10;Description automatically generated">
            <a:extLst>
              <a:ext uri="{FF2B5EF4-FFF2-40B4-BE49-F238E27FC236}">
                <a16:creationId xmlns:a16="http://schemas.microsoft.com/office/drawing/2014/main" id="{4EE71AA3-13AE-4E11-5AD0-8B18F14D6528}"/>
              </a:ext>
            </a:extLst>
          </p:cNvPr>
          <p:cNvPicPr>
            <a:picLocks noChangeAspect="1"/>
          </p:cNvPicPr>
          <p:nvPr/>
        </p:nvPicPr>
        <p:blipFill>
          <a:blip r:embed="rId3"/>
          <a:stretch>
            <a:fillRect/>
          </a:stretch>
        </p:blipFill>
        <p:spPr>
          <a:xfrm>
            <a:off x="5276825" y="875488"/>
            <a:ext cx="3504009" cy="2166296"/>
          </a:xfrm>
          <a:prstGeom prst="rect">
            <a:avLst/>
          </a:prstGeom>
        </p:spPr>
      </p:pic>
      <p:sp>
        <p:nvSpPr>
          <p:cNvPr id="16" name="TextBox 15">
            <a:extLst>
              <a:ext uri="{FF2B5EF4-FFF2-40B4-BE49-F238E27FC236}">
                <a16:creationId xmlns:a16="http://schemas.microsoft.com/office/drawing/2014/main" id="{BA0A7706-239F-31E3-45DC-D2EC2F27B3AB}"/>
              </a:ext>
            </a:extLst>
          </p:cNvPr>
          <p:cNvSpPr txBox="1"/>
          <p:nvPr/>
        </p:nvSpPr>
        <p:spPr>
          <a:xfrm>
            <a:off x="363166" y="1194437"/>
            <a:ext cx="4513634" cy="738664"/>
          </a:xfrm>
          <a:prstGeom prst="rect">
            <a:avLst/>
          </a:prstGeom>
          <a:noFill/>
        </p:spPr>
        <p:txBody>
          <a:bodyPr wrap="square" rtlCol="0">
            <a:spAutoFit/>
          </a:bodyPr>
          <a:lstStyle/>
          <a:p>
            <a:pPr algn="just"/>
            <a:r>
              <a:rPr lang="en-US" dirty="0"/>
              <a:t>At normal incidence (theta = 0) and for a film of quarter-wave thickness, the phase difference becomes pi/2, so that cos(delta)=0 and sin(delta)=0.</a:t>
            </a:r>
          </a:p>
        </p:txBody>
      </p:sp>
      <p:sp>
        <p:nvSpPr>
          <p:cNvPr id="17" name="TextBox 16">
            <a:extLst>
              <a:ext uri="{FF2B5EF4-FFF2-40B4-BE49-F238E27FC236}">
                <a16:creationId xmlns:a16="http://schemas.microsoft.com/office/drawing/2014/main" id="{DE7BD131-C881-DD66-4962-34F9AA2D18E0}"/>
              </a:ext>
            </a:extLst>
          </p:cNvPr>
          <p:cNvSpPr txBox="1"/>
          <p:nvPr/>
        </p:nvSpPr>
        <p:spPr>
          <a:xfrm>
            <a:off x="253071" y="2476043"/>
            <a:ext cx="2995967" cy="307777"/>
          </a:xfrm>
          <a:prstGeom prst="rect">
            <a:avLst/>
          </a:prstGeom>
          <a:noFill/>
        </p:spPr>
        <p:txBody>
          <a:bodyPr wrap="square" rtlCol="0">
            <a:spAutoFit/>
          </a:bodyPr>
          <a:lstStyle/>
          <a:p>
            <a:r>
              <a:rPr lang="en-US" dirty="0"/>
              <a:t>The transfer matrix becomes:</a:t>
            </a:r>
          </a:p>
        </p:txBody>
      </p:sp>
      <p:pic>
        <p:nvPicPr>
          <p:cNvPr id="18" name="Picture 17">
            <a:extLst>
              <a:ext uri="{FF2B5EF4-FFF2-40B4-BE49-F238E27FC236}">
                <a16:creationId xmlns:a16="http://schemas.microsoft.com/office/drawing/2014/main" id="{B22828C0-6781-8D1B-9596-760298CF0425}"/>
              </a:ext>
            </a:extLst>
          </p:cNvPr>
          <p:cNvPicPr>
            <a:picLocks noChangeAspect="1"/>
          </p:cNvPicPr>
          <p:nvPr/>
        </p:nvPicPr>
        <p:blipFill>
          <a:blip r:embed="rId4"/>
          <a:stretch>
            <a:fillRect/>
          </a:stretch>
        </p:blipFill>
        <p:spPr>
          <a:xfrm>
            <a:off x="363166" y="3326763"/>
            <a:ext cx="6134100" cy="1244600"/>
          </a:xfrm>
          <a:prstGeom prst="rect">
            <a:avLst/>
          </a:prstGeom>
        </p:spPr>
      </p:pic>
    </p:spTree>
    <p:extLst>
      <p:ext uri="{BB962C8B-B14F-4D97-AF65-F5344CB8AC3E}">
        <p14:creationId xmlns:p14="http://schemas.microsoft.com/office/powerpoint/2010/main" val="233579076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9" name="Title 8">
            <a:extLst>
              <a:ext uri="{FF2B5EF4-FFF2-40B4-BE49-F238E27FC236}">
                <a16:creationId xmlns:a16="http://schemas.microsoft.com/office/drawing/2014/main" id="{0FCE62CF-C139-A472-8692-9C8F8A0F8235}"/>
              </a:ext>
            </a:extLst>
          </p:cNvPr>
          <p:cNvSpPr>
            <a:spLocks noGrp="1"/>
          </p:cNvSpPr>
          <p:nvPr>
            <p:ph type="title"/>
          </p:nvPr>
        </p:nvSpPr>
        <p:spPr>
          <a:xfrm>
            <a:off x="0" y="272835"/>
            <a:ext cx="5628919" cy="602653"/>
          </a:xfrm>
        </p:spPr>
        <p:txBody>
          <a:bodyPr/>
          <a:lstStyle/>
          <a:p>
            <a:r>
              <a:rPr lang="en-US" dirty="0"/>
              <a:t>Antireflecting Films</a:t>
            </a:r>
          </a:p>
        </p:txBody>
      </p:sp>
      <p:pic>
        <p:nvPicPr>
          <p:cNvPr id="12" name="Picture 11" descr="A diagram of a glass and glass&#10;&#10;Description automatically generated">
            <a:extLst>
              <a:ext uri="{FF2B5EF4-FFF2-40B4-BE49-F238E27FC236}">
                <a16:creationId xmlns:a16="http://schemas.microsoft.com/office/drawing/2014/main" id="{4EE71AA3-13AE-4E11-5AD0-8B18F14D6528}"/>
              </a:ext>
            </a:extLst>
          </p:cNvPr>
          <p:cNvPicPr>
            <a:picLocks noChangeAspect="1"/>
          </p:cNvPicPr>
          <p:nvPr/>
        </p:nvPicPr>
        <p:blipFill>
          <a:blip r:embed="rId3"/>
          <a:stretch>
            <a:fillRect/>
          </a:stretch>
        </p:blipFill>
        <p:spPr>
          <a:xfrm>
            <a:off x="5276825" y="823607"/>
            <a:ext cx="3504009" cy="2166296"/>
          </a:xfrm>
          <a:prstGeom prst="rect">
            <a:avLst/>
          </a:prstGeom>
        </p:spPr>
      </p:pic>
      <p:sp>
        <p:nvSpPr>
          <p:cNvPr id="2" name="TextBox 1">
            <a:extLst>
              <a:ext uri="{FF2B5EF4-FFF2-40B4-BE49-F238E27FC236}">
                <a16:creationId xmlns:a16="http://schemas.microsoft.com/office/drawing/2014/main" id="{462EC017-75C8-75A6-DF90-1D8BCA1643B6}"/>
              </a:ext>
            </a:extLst>
          </p:cNvPr>
          <p:cNvSpPr txBox="1"/>
          <p:nvPr/>
        </p:nvSpPr>
        <p:spPr>
          <a:xfrm>
            <a:off x="363166" y="875488"/>
            <a:ext cx="4913659" cy="738664"/>
          </a:xfrm>
          <a:prstGeom prst="rect">
            <a:avLst/>
          </a:prstGeom>
          <a:noFill/>
        </p:spPr>
        <p:txBody>
          <a:bodyPr wrap="square" rtlCol="0">
            <a:spAutoFit/>
          </a:bodyPr>
          <a:lstStyle/>
          <a:p>
            <a:r>
              <a:rPr lang="en-US" dirty="0"/>
              <a:t>The overall transfer matrix for the system is then the product of the transfer matrix due to the first interface and the transfer matrix of the second interface:</a:t>
            </a:r>
          </a:p>
        </p:txBody>
      </p:sp>
      <p:pic>
        <p:nvPicPr>
          <p:cNvPr id="3" name="Picture 2">
            <a:extLst>
              <a:ext uri="{FF2B5EF4-FFF2-40B4-BE49-F238E27FC236}">
                <a16:creationId xmlns:a16="http://schemas.microsoft.com/office/drawing/2014/main" id="{39BCD7CA-B0CE-E454-977D-31CE3400362F}"/>
              </a:ext>
            </a:extLst>
          </p:cNvPr>
          <p:cNvPicPr>
            <a:picLocks noChangeAspect="1"/>
          </p:cNvPicPr>
          <p:nvPr/>
        </p:nvPicPr>
        <p:blipFill>
          <a:blip r:embed="rId4"/>
          <a:stretch>
            <a:fillRect/>
          </a:stretch>
        </p:blipFill>
        <p:spPr>
          <a:xfrm>
            <a:off x="253071" y="1582688"/>
            <a:ext cx="3054333" cy="643709"/>
          </a:xfrm>
          <a:prstGeom prst="rect">
            <a:avLst/>
          </a:prstGeom>
        </p:spPr>
      </p:pic>
      <p:pic>
        <p:nvPicPr>
          <p:cNvPr id="4" name="Picture 3">
            <a:extLst>
              <a:ext uri="{FF2B5EF4-FFF2-40B4-BE49-F238E27FC236}">
                <a16:creationId xmlns:a16="http://schemas.microsoft.com/office/drawing/2014/main" id="{4AF6946B-CADE-381F-3AA9-91F77DE3DC9F}"/>
              </a:ext>
            </a:extLst>
          </p:cNvPr>
          <p:cNvPicPr>
            <a:picLocks noChangeAspect="1"/>
          </p:cNvPicPr>
          <p:nvPr/>
        </p:nvPicPr>
        <p:blipFill>
          <a:blip r:embed="rId5"/>
          <a:stretch>
            <a:fillRect/>
          </a:stretch>
        </p:blipFill>
        <p:spPr>
          <a:xfrm>
            <a:off x="3417499" y="1582688"/>
            <a:ext cx="1603104" cy="634117"/>
          </a:xfrm>
          <a:prstGeom prst="rect">
            <a:avLst/>
          </a:prstGeom>
        </p:spPr>
      </p:pic>
      <p:sp>
        <p:nvSpPr>
          <p:cNvPr id="5" name="TextBox 4">
            <a:extLst>
              <a:ext uri="{FF2B5EF4-FFF2-40B4-BE49-F238E27FC236}">
                <a16:creationId xmlns:a16="http://schemas.microsoft.com/office/drawing/2014/main" id="{A0CE0AFE-80ED-7586-3594-62FAFBDE2E6F}"/>
              </a:ext>
            </a:extLst>
          </p:cNvPr>
          <p:cNvSpPr txBox="1"/>
          <p:nvPr/>
        </p:nvSpPr>
        <p:spPr>
          <a:xfrm>
            <a:off x="340957" y="2329396"/>
            <a:ext cx="3947026" cy="523220"/>
          </a:xfrm>
          <a:prstGeom prst="rect">
            <a:avLst/>
          </a:prstGeom>
          <a:noFill/>
        </p:spPr>
        <p:txBody>
          <a:bodyPr wrap="square" rtlCol="0">
            <a:spAutoFit/>
          </a:bodyPr>
          <a:lstStyle/>
          <a:p>
            <a:r>
              <a:rPr lang="en-US" dirty="0"/>
              <a:t>Recall that the reflection coefficient is generally defined as:</a:t>
            </a:r>
          </a:p>
        </p:txBody>
      </p:sp>
      <p:pic>
        <p:nvPicPr>
          <p:cNvPr id="6" name="Picture 5">
            <a:extLst>
              <a:ext uri="{FF2B5EF4-FFF2-40B4-BE49-F238E27FC236}">
                <a16:creationId xmlns:a16="http://schemas.microsoft.com/office/drawing/2014/main" id="{632D3CCB-722B-04FF-0BC4-A5A592A5DBD5}"/>
              </a:ext>
            </a:extLst>
          </p:cNvPr>
          <p:cNvPicPr>
            <a:picLocks noChangeAspect="1"/>
          </p:cNvPicPr>
          <p:nvPr/>
        </p:nvPicPr>
        <p:blipFill>
          <a:blip r:embed="rId6"/>
          <a:stretch>
            <a:fillRect/>
          </a:stretch>
        </p:blipFill>
        <p:spPr>
          <a:xfrm>
            <a:off x="421532" y="2864343"/>
            <a:ext cx="3445644" cy="661211"/>
          </a:xfrm>
          <a:prstGeom prst="rect">
            <a:avLst/>
          </a:prstGeom>
        </p:spPr>
      </p:pic>
      <p:sp>
        <p:nvSpPr>
          <p:cNvPr id="7" name="TextBox 6">
            <a:extLst>
              <a:ext uri="{FF2B5EF4-FFF2-40B4-BE49-F238E27FC236}">
                <a16:creationId xmlns:a16="http://schemas.microsoft.com/office/drawing/2014/main" id="{D0C07642-E945-6769-BF87-2D70E4521680}"/>
              </a:ext>
            </a:extLst>
          </p:cNvPr>
          <p:cNvSpPr txBox="1"/>
          <p:nvPr/>
        </p:nvSpPr>
        <p:spPr>
          <a:xfrm>
            <a:off x="499353" y="3638145"/>
            <a:ext cx="2756170" cy="307777"/>
          </a:xfrm>
          <a:prstGeom prst="rect">
            <a:avLst/>
          </a:prstGeom>
          <a:noFill/>
        </p:spPr>
        <p:txBody>
          <a:bodyPr wrap="square" rtlCol="0">
            <a:spAutoFit/>
          </a:bodyPr>
          <a:lstStyle/>
          <a:p>
            <a:r>
              <a:rPr lang="en-US" dirty="0"/>
              <a:t>Which can then be evaluated to:</a:t>
            </a:r>
          </a:p>
        </p:txBody>
      </p:sp>
      <p:pic>
        <p:nvPicPr>
          <p:cNvPr id="8" name="Picture 7">
            <a:extLst>
              <a:ext uri="{FF2B5EF4-FFF2-40B4-BE49-F238E27FC236}">
                <a16:creationId xmlns:a16="http://schemas.microsoft.com/office/drawing/2014/main" id="{3118F90A-D9E5-7B8F-075F-643E2FB27E76}"/>
              </a:ext>
            </a:extLst>
          </p:cNvPr>
          <p:cNvPicPr>
            <a:picLocks noChangeAspect="1"/>
          </p:cNvPicPr>
          <p:nvPr/>
        </p:nvPicPr>
        <p:blipFill>
          <a:blip r:embed="rId7"/>
          <a:stretch>
            <a:fillRect/>
          </a:stretch>
        </p:blipFill>
        <p:spPr>
          <a:xfrm>
            <a:off x="596630" y="3945922"/>
            <a:ext cx="1904054" cy="803132"/>
          </a:xfrm>
          <a:prstGeom prst="rect">
            <a:avLst/>
          </a:prstGeom>
        </p:spPr>
      </p:pic>
    </p:spTree>
    <p:extLst>
      <p:ext uri="{BB962C8B-B14F-4D97-AF65-F5344CB8AC3E}">
        <p14:creationId xmlns:p14="http://schemas.microsoft.com/office/powerpoint/2010/main" val="2900547429"/>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FC72B-9803-C349-952D-9436B7D73FD1}"/>
              </a:ext>
            </a:extLst>
          </p:cNvPr>
          <p:cNvSpPr>
            <a:spLocks noGrp="1"/>
          </p:cNvSpPr>
          <p:nvPr>
            <p:ph type="title"/>
          </p:nvPr>
        </p:nvSpPr>
        <p:spPr>
          <a:xfrm>
            <a:off x="311437" y="298777"/>
            <a:ext cx="5706741" cy="572700"/>
          </a:xfrm>
        </p:spPr>
        <p:txBody>
          <a:bodyPr/>
          <a:lstStyle/>
          <a:p>
            <a:r>
              <a:rPr lang="en-US" dirty="0"/>
              <a:t>Antireflecting Films</a:t>
            </a:r>
          </a:p>
        </p:txBody>
      </p:sp>
      <p:sp>
        <p:nvSpPr>
          <p:cNvPr id="4" name="TextBox 3">
            <a:extLst>
              <a:ext uri="{FF2B5EF4-FFF2-40B4-BE49-F238E27FC236}">
                <a16:creationId xmlns:a16="http://schemas.microsoft.com/office/drawing/2014/main" id="{86D0DFD9-EFD0-49D9-5DF7-3F240E0769C7}"/>
              </a:ext>
            </a:extLst>
          </p:cNvPr>
          <p:cNvSpPr txBox="1"/>
          <p:nvPr/>
        </p:nvSpPr>
        <p:spPr>
          <a:xfrm>
            <a:off x="311437" y="953310"/>
            <a:ext cx="4053191" cy="738664"/>
          </a:xfrm>
          <a:prstGeom prst="rect">
            <a:avLst/>
          </a:prstGeom>
          <a:noFill/>
        </p:spPr>
        <p:txBody>
          <a:bodyPr wrap="square" rtlCol="0">
            <a:spAutoFit/>
          </a:bodyPr>
          <a:lstStyle/>
          <a:p>
            <a:r>
              <a:rPr lang="en-US" dirty="0"/>
              <a:t>The reflectance, R, is simply |r|^2. Using our calculated R for this double quarter-wavelength layer, we find R to be:</a:t>
            </a:r>
          </a:p>
        </p:txBody>
      </p:sp>
      <p:pic>
        <p:nvPicPr>
          <p:cNvPr id="5" name="Picture 4" descr="A diagram of a glass and glass&#10;&#10;Description automatically generated">
            <a:extLst>
              <a:ext uri="{FF2B5EF4-FFF2-40B4-BE49-F238E27FC236}">
                <a16:creationId xmlns:a16="http://schemas.microsoft.com/office/drawing/2014/main" id="{136C7799-651F-5698-B127-569AACCE2CE7}"/>
              </a:ext>
            </a:extLst>
          </p:cNvPr>
          <p:cNvPicPr>
            <a:picLocks noChangeAspect="1"/>
          </p:cNvPicPr>
          <p:nvPr/>
        </p:nvPicPr>
        <p:blipFill>
          <a:blip r:embed="rId2"/>
          <a:stretch>
            <a:fillRect/>
          </a:stretch>
        </p:blipFill>
        <p:spPr>
          <a:xfrm>
            <a:off x="5276825" y="823607"/>
            <a:ext cx="3504009" cy="2166296"/>
          </a:xfrm>
          <a:prstGeom prst="rect">
            <a:avLst/>
          </a:prstGeom>
        </p:spPr>
      </p:pic>
      <p:pic>
        <p:nvPicPr>
          <p:cNvPr id="6" name="Picture 5">
            <a:extLst>
              <a:ext uri="{FF2B5EF4-FFF2-40B4-BE49-F238E27FC236}">
                <a16:creationId xmlns:a16="http://schemas.microsoft.com/office/drawing/2014/main" id="{C29EF00D-0D65-E045-8A2D-649CC2DD2E95}"/>
              </a:ext>
            </a:extLst>
          </p:cNvPr>
          <p:cNvPicPr>
            <a:picLocks noChangeAspect="1"/>
          </p:cNvPicPr>
          <p:nvPr/>
        </p:nvPicPr>
        <p:blipFill>
          <a:blip r:embed="rId3"/>
          <a:stretch>
            <a:fillRect/>
          </a:stretch>
        </p:blipFill>
        <p:spPr>
          <a:xfrm>
            <a:off x="363166" y="1691974"/>
            <a:ext cx="1904054" cy="803132"/>
          </a:xfrm>
          <a:prstGeom prst="rect">
            <a:avLst/>
          </a:prstGeom>
        </p:spPr>
      </p:pic>
      <p:pic>
        <p:nvPicPr>
          <p:cNvPr id="7" name="Picture 6">
            <a:extLst>
              <a:ext uri="{FF2B5EF4-FFF2-40B4-BE49-F238E27FC236}">
                <a16:creationId xmlns:a16="http://schemas.microsoft.com/office/drawing/2014/main" id="{1ED475E7-4C2A-934D-2B22-32252D97B929}"/>
              </a:ext>
            </a:extLst>
          </p:cNvPr>
          <p:cNvPicPr>
            <a:picLocks noChangeAspect="1"/>
          </p:cNvPicPr>
          <p:nvPr/>
        </p:nvPicPr>
        <p:blipFill>
          <a:blip r:embed="rId4"/>
          <a:stretch>
            <a:fillRect/>
          </a:stretch>
        </p:blipFill>
        <p:spPr>
          <a:xfrm>
            <a:off x="2416498" y="1691974"/>
            <a:ext cx="2301955" cy="794920"/>
          </a:xfrm>
          <a:prstGeom prst="rect">
            <a:avLst/>
          </a:prstGeom>
        </p:spPr>
      </p:pic>
      <p:sp>
        <p:nvSpPr>
          <p:cNvPr id="8" name="TextBox 7">
            <a:extLst>
              <a:ext uri="{FF2B5EF4-FFF2-40B4-BE49-F238E27FC236}">
                <a16:creationId xmlns:a16="http://schemas.microsoft.com/office/drawing/2014/main" id="{5454823D-ED7A-16B2-4367-8DD89EAD84D6}"/>
              </a:ext>
            </a:extLst>
          </p:cNvPr>
          <p:cNvSpPr txBox="1"/>
          <p:nvPr/>
        </p:nvSpPr>
        <p:spPr>
          <a:xfrm>
            <a:off x="415047" y="2678349"/>
            <a:ext cx="4435813" cy="523220"/>
          </a:xfrm>
          <a:prstGeom prst="rect">
            <a:avLst/>
          </a:prstGeom>
          <a:noFill/>
        </p:spPr>
        <p:txBody>
          <a:bodyPr wrap="square" rtlCol="0">
            <a:spAutoFit/>
          </a:bodyPr>
          <a:lstStyle/>
          <a:p>
            <a:r>
              <a:rPr lang="en-US" dirty="0"/>
              <a:t>Zero reflectance is expected when the numerator is zero, thus when:</a:t>
            </a:r>
          </a:p>
        </p:txBody>
      </p:sp>
      <p:pic>
        <p:nvPicPr>
          <p:cNvPr id="9" name="Picture 8">
            <a:extLst>
              <a:ext uri="{FF2B5EF4-FFF2-40B4-BE49-F238E27FC236}">
                <a16:creationId xmlns:a16="http://schemas.microsoft.com/office/drawing/2014/main" id="{16F57D7C-74F1-D6BD-9D07-F8C4D5F925C8}"/>
              </a:ext>
            </a:extLst>
          </p:cNvPr>
          <p:cNvPicPr>
            <a:picLocks noChangeAspect="1"/>
          </p:cNvPicPr>
          <p:nvPr/>
        </p:nvPicPr>
        <p:blipFill>
          <a:blip r:embed="rId5"/>
          <a:stretch>
            <a:fillRect/>
          </a:stretch>
        </p:blipFill>
        <p:spPr>
          <a:xfrm>
            <a:off x="693232" y="3293747"/>
            <a:ext cx="1394972" cy="790484"/>
          </a:xfrm>
          <a:prstGeom prst="rect">
            <a:avLst/>
          </a:prstGeom>
        </p:spPr>
      </p:pic>
      <p:sp>
        <p:nvSpPr>
          <p:cNvPr id="10" name="TextBox 9">
            <a:extLst>
              <a:ext uri="{FF2B5EF4-FFF2-40B4-BE49-F238E27FC236}">
                <a16:creationId xmlns:a16="http://schemas.microsoft.com/office/drawing/2014/main" id="{B9F895D2-B999-0DFD-D320-83CBE6D1E27D}"/>
              </a:ext>
            </a:extLst>
          </p:cNvPr>
          <p:cNvSpPr txBox="1"/>
          <p:nvPr/>
        </p:nvSpPr>
        <p:spPr>
          <a:xfrm>
            <a:off x="479224" y="4176409"/>
            <a:ext cx="4955295" cy="738664"/>
          </a:xfrm>
          <a:prstGeom prst="rect">
            <a:avLst/>
          </a:prstGeom>
          <a:noFill/>
        </p:spPr>
        <p:txBody>
          <a:bodyPr wrap="square" rtlCol="0">
            <a:spAutoFit/>
          </a:bodyPr>
          <a:lstStyle/>
          <a:p>
            <a:r>
              <a:rPr lang="en-US" dirty="0"/>
              <a:t>For a glass substrate with a refractive index of </a:t>
            </a:r>
            <a:r>
              <a:rPr lang="en-US" dirty="0" err="1"/>
              <a:t>n_s</a:t>
            </a:r>
            <a:r>
              <a:rPr lang="en-US" dirty="0"/>
              <a:t>=1.52 and incidence from air with n_0=1, the optimal ratio of the refractive indices for the 2 films should be sqrt(1.52)~1.23</a:t>
            </a:r>
          </a:p>
        </p:txBody>
      </p:sp>
    </p:spTree>
    <p:extLst>
      <p:ext uri="{BB962C8B-B14F-4D97-AF65-F5344CB8AC3E}">
        <p14:creationId xmlns:p14="http://schemas.microsoft.com/office/powerpoint/2010/main" val="34202226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61469-5DFB-C754-DEB5-4F21697C9E9B}"/>
              </a:ext>
            </a:extLst>
          </p:cNvPr>
          <p:cNvSpPr>
            <a:spLocks noGrp="1"/>
          </p:cNvSpPr>
          <p:nvPr>
            <p:ph type="title"/>
          </p:nvPr>
        </p:nvSpPr>
        <p:spPr>
          <a:xfrm>
            <a:off x="285497" y="285807"/>
            <a:ext cx="5888323" cy="572700"/>
          </a:xfrm>
        </p:spPr>
        <p:txBody>
          <a:bodyPr/>
          <a:lstStyle/>
          <a:p>
            <a:r>
              <a:rPr lang="en-US" dirty="0"/>
              <a:t>High-Reflectance Layers</a:t>
            </a:r>
          </a:p>
        </p:txBody>
      </p:sp>
      <p:sp>
        <p:nvSpPr>
          <p:cNvPr id="4" name="TextBox 3">
            <a:extLst>
              <a:ext uri="{FF2B5EF4-FFF2-40B4-BE49-F238E27FC236}">
                <a16:creationId xmlns:a16="http://schemas.microsoft.com/office/drawing/2014/main" id="{151675F2-F959-131E-2851-C1CD60B7E26A}"/>
              </a:ext>
            </a:extLst>
          </p:cNvPr>
          <p:cNvSpPr txBox="1"/>
          <p:nvPr/>
        </p:nvSpPr>
        <p:spPr>
          <a:xfrm>
            <a:off x="434502" y="1011677"/>
            <a:ext cx="4584970" cy="1169551"/>
          </a:xfrm>
          <a:prstGeom prst="rect">
            <a:avLst/>
          </a:prstGeom>
          <a:noFill/>
        </p:spPr>
        <p:txBody>
          <a:bodyPr wrap="square" rtlCol="0">
            <a:spAutoFit/>
          </a:bodyPr>
          <a:lstStyle/>
          <a:p>
            <a:r>
              <a:rPr lang="en-US" dirty="0"/>
              <a:t>We have realized that to optimize for anti-reflectance, we stack layers in the order of air-low index-high index-substrate. </a:t>
            </a:r>
            <a:r>
              <a:rPr lang="en-US" b="0" i="0" u="none" strike="noStrike" dirty="0">
                <a:effectLst/>
                <a:latin typeface="Arial" panose="020B0604020202020204" pitchFamily="34" charset="0"/>
              </a:rPr>
              <a:t>Conversely, to optimize for high-reflectance, we follow the opposite order: air-high index-low index-substrate.</a:t>
            </a:r>
            <a:endParaRPr lang="en-US" dirty="0"/>
          </a:p>
        </p:txBody>
      </p:sp>
      <p:sp>
        <p:nvSpPr>
          <p:cNvPr id="5" name="TextBox 4">
            <a:extLst>
              <a:ext uri="{FF2B5EF4-FFF2-40B4-BE49-F238E27FC236}">
                <a16:creationId xmlns:a16="http://schemas.microsoft.com/office/drawing/2014/main" id="{C06B4A1C-41A5-67F4-BB27-6C6F65B17C3D}"/>
              </a:ext>
            </a:extLst>
          </p:cNvPr>
          <p:cNvSpPr txBox="1"/>
          <p:nvPr/>
        </p:nvSpPr>
        <p:spPr>
          <a:xfrm>
            <a:off x="434502" y="2223609"/>
            <a:ext cx="4422843" cy="523220"/>
          </a:xfrm>
          <a:prstGeom prst="rect">
            <a:avLst/>
          </a:prstGeom>
          <a:noFill/>
        </p:spPr>
        <p:txBody>
          <a:bodyPr wrap="square" rtlCol="0">
            <a:spAutoFit/>
          </a:bodyPr>
          <a:lstStyle/>
          <a:p>
            <a:r>
              <a:rPr lang="en-US" dirty="0"/>
              <a:t>The transfer matrix for the 2 films in the order high index-low index is:</a:t>
            </a:r>
          </a:p>
        </p:txBody>
      </p:sp>
      <p:pic>
        <p:nvPicPr>
          <p:cNvPr id="6" name="Picture 5">
            <a:extLst>
              <a:ext uri="{FF2B5EF4-FFF2-40B4-BE49-F238E27FC236}">
                <a16:creationId xmlns:a16="http://schemas.microsoft.com/office/drawing/2014/main" id="{26AE47CA-2FFE-1E51-C18A-DFD3D7DC582E}"/>
              </a:ext>
            </a:extLst>
          </p:cNvPr>
          <p:cNvPicPr>
            <a:picLocks noChangeAspect="1"/>
          </p:cNvPicPr>
          <p:nvPr/>
        </p:nvPicPr>
        <p:blipFill>
          <a:blip r:embed="rId2"/>
          <a:stretch>
            <a:fillRect/>
          </a:stretch>
        </p:blipFill>
        <p:spPr>
          <a:xfrm>
            <a:off x="492867" y="2854684"/>
            <a:ext cx="4481209" cy="824667"/>
          </a:xfrm>
          <a:prstGeom prst="rect">
            <a:avLst/>
          </a:prstGeom>
        </p:spPr>
      </p:pic>
    </p:spTree>
    <p:extLst>
      <p:ext uri="{BB962C8B-B14F-4D97-AF65-F5344CB8AC3E}">
        <p14:creationId xmlns:p14="http://schemas.microsoft.com/office/powerpoint/2010/main" val="27915486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06E67-67A5-8DD8-592E-FBA2E02E370A}"/>
              </a:ext>
            </a:extLst>
          </p:cNvPr>
          <p:cNvSpPr>
            <a:spLocks noGrp="1"/>
          </p:cNvSpPr>
          <p:nvPr>
            <p:ph type="title"/>
          </p:nvPr>
        </p:nvSpPr>
        <p:spPr>
          <a:xfrm>
            <a:off x="149310" y="331203"/>
            <a:ext cx="5998570" cy="572700"/>
          </a:xfrm>
        </p:spPr>
        <p:txBody>
          <a:bodyPr/>
          <a:lstStyle/>
          <a:p>
            <a:r>
              <a:rPr lang="en-US" dirty="0"/>
              <a:t>High-Reflectance Layers</a:t>
            </a:r>
          </a:p>
        </p:txBody>
      </p:sp>
      <p:sp>
        <p:nvSpPr>
          <p:cNvPr id="4" name="TextBox 3">
            <a:extLst>
              <a:ext uri="{FF2B5EF4-FFF2-40B4-BE49-F238E27FC236}">
                <a16:creationId xmlns:a16="http://schemas.microsoft.com/office/drawing/2014/main" id="{25069A3F-3F5C-B4A3-55DE-7D0852777B45}"/>
              </a:ext>
            </a:extLst>
          </p:cNvPr>
          <p:cNvSpPr txBox="1"/>
          <p:nvPr/>
        </p:nvSpPr>
        <p:spPr>
          <a:xfrm>
            <a:off x="408562" y="1134894"/>
            <a:ext cx="4163438" cy="307777"/>
          </a:xfrm>
          <a:prstGeom prst="rect">
            <a:avLst/>
          </a:prstGeom>
          <a:noFill/>
        </p:spPr>
        <p:txBody>
          <a:bodyPr wrap="square" rtlCol="0">
            <a:spAutoFit/>
          </a:bodyPr>
          <a:lstStyle/>
          <a:p>
            <a:r>
              <a:rPr lang="en-US" dirty="0"/>
              <a:t>Considering normal incidence, we find R to be</a:t>
            </a:r>
          </a:p>
        </p:txBody>
      </p:sp>
      <p:pic>
        <p:nvPicPr>
          <p:cNvPr id="5" name="Picture 4">
            <a:extLst>
              <a:ext uri="{FF2B5EF4-FFF2-40B4-BE49-F238E27FC236}">
                <a16:creationId xmlns:a16="http://schemas.microsoft.com/office/drawing/2014/main" id="{5914D7A0-3140-91C7-7E77-70ACD5446ADB}"/>
              </a:ext>
            </a:extLst>
          </p:cNvPr>
          <p:cNvPicPr>
            <a:picLocks noChangeAspect="1"/>
          </p:cNvPicPr>
          <p:nvPr/>
        </p:nvPicPr>
        <p:blipFill>
          <a:blip r:embed="rId2"/>
          <a:stretch>
            <a:fillRect/>
          </a:stretch>
        </p:blipFill>
        <p:spPr>
          <a:xfrm>
            <a:off x="4365639" y="1147879"/>
            <a:ext cx="2915920" cy="1318503"/>
          </a:xfrm>
          <a:prstGeom prst="rect">
            <a:avLst/>
          </a:prstGeom>
        </p:spPr>
      </p:pic>
      <p:sp>
        <p:nvSpPr>
          <p:cNvPr id="6" name="TextBox 5">
            <a:extLst>
              <a:ext uri="{FF2B5EF4-FFF2-40B4-BE49-F238E27FC236}">
                <a16:creationId xmlns:a16="http://schemas.microsoft.com/office/drawing/2014/main" id="{E831C8A5-9131-154A-01B4-81AD04143673}"/>
              </a:ext>
            </a:extLst>
          </p:cNvPr>
          <p:cNvSpPr txBox="1"/>
          <p:nvPr/>
        </p:nvSpPr>
        <p:spPr>
          <a:xfrm>
            <a:off x="609600" y="2658894"/>
            <a:ext cx="6671959" cy="738664"/>
          </a:xfrm>
          <a:prstGeom prst="rect">
            <a:avLst/>
          </a:prstGeom>
          <a:noFill/>
        </p:spPr>
        <p:txBody>
          <a:bodyPr wrap="square" rtlCol="0">
            <a:spAutoFit/>
          </a:bodyPr>
          <a:lstStyle/>
          <a:p>
            <a:r>
              <a:rPr lang="en-US" dirty="0"/>
              <a:t>As close to maximum 100% reflectance can either be achieved:</a:t>
            </a:r>
          </a:p>
          <a:p>
            <a:pPr marL="285750" indent="-285750">
              <a:buFontTx/>
              <a:buChar char="-"/>
            </a:pPr>
            <a:r>
              <a:rPr lang="en-US" dirty="0"/>
              <a:t>When N (the number of layer pairs) approaches infinity.</a:t>
            </a:r>
          </a:p>
          <a:p>
            <a:pPr marL="285750" indent="-285750">
              <a:buFontTx/>
              <a:buChar char="-"/>
            </a:pPr>
            <a:r>
              <a:rPr lang="en-US" dirty="0"/>
              <a:t>When </a:t>
            </a:r>
            <a:r>
              <a:rPr lang="en-US" dirty="0" err="1"/>
              <a:t>n_L</a:t>
            </a:r>
            <a:r>
              <a:rPr lang="en-US" dirty="0"/>
              <a:t>/</a:t>
            </a:r>
            <a:r>
              <a:rPr lang="en-US" dirty="0" err="1"/>
              <a:t>n_H</a:t>
            </a:r>
            <a:r>
              <a:rPr lang="en-US" dirty="0"/>
              <a:t> approached zero.</a:t>
            </a:r>
          </a:p>
        </p:txBody>
      </p:sp>
      <p:pic>
        <p:nvPicPr>
          <p:cNvPr id="7" name="Picture 6">
            <a:extLst>
              <a:ext uri="{FF2B5EF4-FFF2-40B4-BE49-F238E27FC236}">
                <a16:creationId xmlns:a16="http://schemas.microsoft.com/office/drawing/2014/main" id="{9A107082-B239-5A00-B8C5-99ABFA5BDB98}"/>
              </a:ext>
            </a:extLst>
          </p:cNvPr>
          <p:cNvPicPr>
            <a:picLocks noChangeAspect="1"/>
          </p:cNvPicPr>
          <p:nvPr/>
        </p:nvPicPr>
        <p:blipFill>
          <a:blip r:embed="rId3"/>
          <a:stretch>
            <a:fillRect/>
          </a:stretch>
        </p:blipFill>
        <p:spPr>
          <a:xfrm>
            <a:off x="5404451" y="2955922"/>
            <a:ext cx="3274979" cy="1856375"/>
          </a:xfrm>
          <a:prstGeom prst="rect">
            <a:avLst/>
          </a:prstGeom>
        </p:spPr>
      </p:pic>
    </p:spTree>
    <p:extLst>
      <p:ext uri="{BB962C8B-B14F-4D97-AF65-F5344CB8AC3E}">
        <p14:creationId xmlns:p14="http://schemas.microsoft.com/office/powerpoint/2010/main" val="24739797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4" name="Title 3">
            <a:extLst>
              <a:ext uri="{FF2B5EF4-FFF2-40B4-BE49-F238E27FC236}">
                <a16:creationId xmlns:a16="http://schemas.microsoft.com/office/drawing/2014/main" id="{518FF6DF-0C63-72CD-221C-D95E57F63D28}"/>
              </a:ext>
            </a:extLst>
          </p:cNvPr>
          <p:cNvSpPr>
            <a:spLocks noGrp="1"/>
          </p:cNvSpPr>
          <p:nvPr>
            <p:ph type="title"/>
          </p:nvPr>
        </p:nvSpPr>
        <p:spPr/>
        <p:txBody>
          <a:bodyPr/>
          <a:lstStyle/>
          <a:p>
            <a:r>
              <a:rPr lang="en-US" dirty="0"/>
              <a:t>COMSOL Multiphysics</a:t>
            </a:r>
          </a:p>
        </p:txBody>
      </p:sp>
      <p:sp>
        <p:nvSpPr>
          <p:cNvPr id="6" name="TextBox 5">
            <a:extLst>
              <a:ext uri="{FF2B5EF4-FFF2-40B4-BE49-F238E27FC236}">
                <a16:creationId xmlns:a16="http://schemas.microsoft.com/office/drawing/2014/main" id="{0D020FA9-C115-6FE0-2FFD-8FACD321976C}"/>
              </a:ext>
            </a:extLst>
          </p:cNvPr>
          <p:cNvSpPr txBox="1"/>
          <p:nvPr/>
        </p:nvSpPr>
        <p:spPr>
          <a:xfrm>
            <a:off x="1014919" y="1710234"/>
            <a:ext cx="6345677" cy="954107"/>
          </a:xfrm>
          <a:prstGeom prst="rect">
            <a:avLst/>
          </a:prstGeom>
          <a:noFill/>
        </p:spPr>
        <p:txBody>
          <a:bodyPr wrap="square">
            <a:spAutoFit/>
          </a:bodyPr>
          <a:lstStyle/>
          <a:p>
            <a:r>
              <a:rPr lang="en-US" b="0" i="0" u="none" strike="noStrike" dirty="0">
                <a:effectLst/>
                <a:latin typeface="Arial" panose="020B0604020202020204" pitchFamily="34" charset="0"/>
              </a:rPr>
              <a:t>COMSOL Multiphysics TM is a comprehensive software suite for finite element analysis, solving, and simulation across a wide array of physics and engineering disciplines, particularly focusing on coupled phenomena and multi-physics interactions.</a:t>
            </a:r>
            <a:endParaRPr lang="en-US" dirty="0"/>
          </a:p>
        </p:txBody>
      </p:sp>
    </p:spTree>
    <p:extLst>
      <p:ext uri="{BB962C8B-B14F-4D97-AF65-F5344CB8AC3E}">
        <p14:creationId xmlns:p14="http://schemas.microsoft.com/office/powerpoint/2010/main" val="232188417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4" name="Title 3">
            <a:extLst>
              <a:ext uri="{FF2B5EF4-FFF2-40B4-BE49-F238E27FC236}">
                <a16:creationId xmlns:a16="http://schemas.microsoft.com/office/drawing/2014/main" id="{518FF6DF-0C63-72CD-221C-D95E57F63D28}"/>
              </a:ext>
            </a:extLst>
          </p:cNvPr>
          <p:cNvSpPr>
            <a:spLocks noGrp="1"/>
          </p:cNvSpPr>
          <p:nvPr>
            <p:ph type="title"/>
          </p:nvPr>
        </p:nvSpPr>
        <p:spPr/>
        <p:txBody>
          <a:bodyPr/>
          <a:lstStyle/>
          <a:p>
            <a:r>
              <a:rPr lang="en-US" dirty="0"/>
              <a:t>COMSOL Multiphysics</a:t>
            </a:r>
          </a:p>
        </p:txBody>
      </p:sp>
      <p:sp>
        <p:nvSpPr>
          <p:cNvPr id="7" name="TextBox 6">
            <a:extLst>
              <a:ext uri="{FF2B5EF4-FFF2-40B4-BE49-F238E27FC236}">
                <a16:creationId xmlns:a16="http://schemas.microsoft.com/office/drawing/2014/main" id="{9B305AEA-EC5A-3B56-2A27-8CF59F29A82C}"/>
              </a:ext>
            </a:extLst>
          </p:cNvPr>
          <p:cNvSpPr txBox="1"/>
          <p:nvPr/>
        </p:nvSpPr>
        <p:spPr>
          <a:xfrm>
            <a:off x="1014919" y="2201494"/>
            <a:ext cx="5998723" cy="738664"/>
          </a:xfrm>
          <a:prstGeom prst="rect">
            <a:avLst/>
          </a:prstGeom>
          <a:noFill/>
        </p:spPr>
        <p:txBody>
          <a:bodyPr wrap="square" rtlCol="0">
            <a:spAutoFit/>
          </a:bodyPr>
          <a:lstStyle/>
          <a:p>
            <a:r>
              <a:rPr lang="en-US" b="0" i="0" u="none" strike="noStrike" dirty="0">
                <a:effectLst/>
                <a:latin typeface="Arial" panose="020B0604020202020204" pitchFamily="34" charset="0"/>
              </a:rPr>
              <a:t>COMSOL software supports a broad spectrum of applications, from electromagnetics and structural mechanics to acoustics, fluid dynamics, heat transfer, and chemical engineering.</a:t>
            </a:r>
            <a:endParaRPr lang="en-US" dirty="0"/>
          </a:p>
        </p:txBody>
      </p:sp>
    </p:spTree>
    <p:extLst>
      <p:ext uri="{BB962C8B-B14F-4D97-AF65-F5344CB8AC3E}">
        <p14:creationId xmlns:p14="http://schemas.microsoft.com/office/powerpoint/2010/main" val="287238961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4" name="Title 3">
            <a:extLst>
              <a:ext uri="{FF2B5EF4-FFF2-40B4-BE49-F238E27FC236}">
                <a16:creationId xmlns:a16="http://schemas.microsoft.com/office/drawing/2014/main" id="{518FF6DF-0C63-72CD-221C-D95E57F63D28}"/>
              </a:ext>
            </a:extLst>
          </p:cNvPr>
          <p:cNvSpPr>
            <a:spLocks noGrp="1"/>
          </p:cNvSpPr>
          <p:nvPr>
            <p:ph type="title"/>
          </p:nvPr>
        </p:nvSpPr>
        <p:spPr/>
        <p:txBody>
          <a:bodyPr/>
          <a:lstStyle/>
          <a:p>
            <a:r>
              <a:rPr lang="en-US" dirty="0"/>
              <a:t>COMSOL Multiphysics</a:t>
            </a:r>
          </a:p>
        </p:txBody>
      </p:sp>
      <p:sp>
        <p:nvSpPr>
          <p:cNvPr id="8" name="TextBox 7">
            <a:extLst>
              <a:ext uri="{FF2B5EF4-FFF2-40B4-BE49-F238E27FC236}">
                <a16:creationId xmlns:a16="http://schemas.microsoft.com/office/drawing/2014/main" id="{34F95663-4B55-F739-7951-C0F81A1AC270}"/>
              </a:ext>
            </a:extLst>
          </p:cNvPr>
          <p:cNvSpPr txBox="1"/>
          <p:nvPr/>
        </p:nvSpPr>
        <p:spPr>
          <a:xfrm>
            <a:off x="1316476" y="2048530"/>
            <a:ext cx="5998723" cy="523220"/>
          </a:xfrm>
          <a:prstGeom prst="rect">
            <a:avLst/>
          </a:prstGeom>
          <a:noFill/>
        </p:spPr>
        <p:txBody>
          <a:bodyPr wrap="square" rtlCol="0">
            <a:spAutoFit/>
          </a:bodyPr>
          <a:lstStyle/>
          <a:p>
            <a:r>
              <a:rPr lang="en-US" dirty="0"/>
              <a:t>For my thesis, which involves analyzing ray paths in optical systems, I will be utilizing the Ray Optics module.</a:t>
            </a:r>
          </a:p>
        </p:txBody>
      </p:sp>
    </p:spTree>
    <p:extLst>
      <p:ext uri="{BB962C8B-B14F-4D97-AF65-F5344CB8AC3E}">
        <p14:creationId xmlns:p14="http://schemas.microsoft.com/office/powerpoint/2010/main" val="921906014"/>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FA92B9A1-9E1C-9ABA-E48A-8B87323B4B74}"/>
              </a:ext>
            </a:extLst>
          </p:cNvPr>
          <p:cNvSpPr>
            <a:spLocks noGrp="1"/>
          </p:cNvSpPr>
          <p:nvPr>
            <p:ph type="title"/>
          </p:nvPr>
        </p:nvSpPr>
        <p:spPr>
          <a:xfrm>
            <a:off x="493021" y="321808"/>
            <a:ext cx="7704000" cy="572700"/>
          </a:xfrm>
        </p:spPr>
        <p:txBody>
          <a:bodyPr/>
          <a:lstStyle/>
          <a:p>
            <a:r>
              <a:rPr lang="en-US" dirty="0"/>
              <a:t>COMSOL: The Modeling Workflow</a:t>
            </a:r>
          </a:p>
        </p:txBody>
      </p:sp>
      <p:sp>
        <p:nvSpPr>
          <p:cNvPr id="20" name="TextBox 19">
            <a:extLst>
              <a:ext uri="{FF2B5EF4-FFF2-40B4-BE49-F238E27FC236}">
                <a16:creationId xmlns:a16="http://schemas.microsoft.com/office/drawing/2014/main" id="{FFD453EF-2563-AFCD-8B01-8F2AF32057A2}"/>
              </a:ext>
            </a:extLst>
          </p:cNvPr>
          <p:cNvSpPr txBox="1"/>
          <p:nvPr/>
        </p:nvSpPr>
        <p:spPr>
          <a:xfrm>
            <a:off x="1199744" y="841668"/>
            <a:ext cx="6997277" cy="523220"/>
          </a:xfrm>
          <a:prstGeom prst="rect">
            <a:avLst/>
          </a:prstGeom>
          <a:noFill/>
        </p:spPr>
        <p:txBody>
          <a:bodyPr wrap="square" rtlCol="0">
            <a:spAutoFit/>
          </a:bodyPr>
          <a:lstStyle/>
          <a:p>
            <a:r>
              <a:rPr lang="en-US" dirty="0"/>
              <a:t>Briefly, the modelling workflow consists of the following steps, if you start the model completely from scratch:</a:t>
            </a:r>
          </a:p>
        </p:txBody>
      </p:sp>
      <p:sp>
        <p:nvSpPr>
          <p:cNvPr id="23" name="Rounded Rectangle 22">
            <a:extLst>
              <a:ext uri="{FF2B5EF4-FFF2-40B4-BE49-F238E27FC236}">
                <a16:creationId xmlns:a16="http://schemas.microsoft.com/office/drawing/2014/main" id="{FFCE613B-7E1B-3E25-B8A2-5A55B6D7E747}"/>
              </a:ext>
            </a:extLst>
          </p:cNvPr>
          <p:cNvSpPr/>
          <p:nvPr/>
        </p:nvSpPr>
        <p:spPr>
          <a:xfrm>
            <a:off x="493022" y="1517514"/>
            <a:ext cx="1407112" cy="8091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Initialization of the modelling environment</a:t>
            </a:r>
          </a:p>
        </p:txBody>
      </p:sp>
      <p:sp>
        <p:nvSpPr>
          <p:cNvPr id="24" name="Rounded Rectangle 23">
            <a:extLst>
              <a:ext uri="{FF2B5EF4-FFF2-40B4-BE49-F238E27FC236}">
                <a16:creationId xmlns:a16="http://schemas.microsoft.com/office/drawing/2014/main" id="{89D441BC-B924-3B2A-2F6C-28B9F36DD4BE}"/>
              </a:ext>
            </a:extLst>
          </p:cNvPr>
          <p:cNvSpPr/>
          <p:nvPr/>
        </p:nvSpPr>
        <p:spPr>
          <a:xfrm>
            <a:off x="2597284" y="1490707"/>
            <a:ext cx="1472119" cy="89298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Geometry construction</a:t>
            </a:r>
          </a:p>
        </p:txBody>
      </p:sp>
      <p:sp>
        <p:nvSpPr>
          <p:cNvPr id="25" name="Rounded Rectangle 24">
            <a:extLst>
              <a:ext uri="{FF2B5EF4-FFF2-40B4-BE49-F238E27FC236}">
                <a16:creationId xmlns:a16="http://schemas.microsoft.com/office/drawing/2014/main" id="{CF8BC5AA-1CE5-7D55-A0CF-14DFECE013BF}"/>
              </a:ext>
            </a:extLst>
          </p:cNvPr>
          <p:cNvSpPr/>
          <p:nvPr/>
        </p:nvSpPr>
        <p:spPr>
          <a:xfrm>
            <a:off x="4766555" y="1517514"/>
            <a:ext cx="1472118" cy="8253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Material property specification</a:t>
            </a:r>
          </a:p>
        </p:txBody>
      </p:sp>
      <p:sp>
        <p:nvSpPr>
          <p:cNvPr id="26" name="Rounded Rectangle 25">
            <a:extLst>
              <a:ext uri="{FF2B5EF4-FFF2-40B4-BE49-F238E27FC236}">
                <a16:creationId xmlns:a16="http://schemas.microsoft.com/office/drawing/2014/main" id="{76224EB7-F74E-D464-1464-792B29EEDC9C}"/>
              </a:ext>
            </a:extLst>
          </p:cNvPr>
          <p:cNvSpPr/>
          <p:nvPr/>
        </p:nvSpPr>
        <p:spPr>
          <a:xfrm>
            <a:off x="6854757" y="1517515"/>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Physics boundary conditions</a:t>
            </a:r>
          </a:p>
        </p:txBody>
      </p:sp>
      <p:sp>
        <p:nvSpPr>
          <p:cNvPr id="27" name="Rounded Rectangle 26">
            <a:extLst>
              <a:ext uri="{FF2B5EF4-FFF2-40B4-BE49-F238E27FC236}">
                <a16:creationId xmlns:a16="http://schemas.microsoft.com/office/drawing/2014/main" id="{C6D5CF2B-7C7F-4B56-162B-07D110733129}"/>
              </a:ext>
            </a:extLst>
          </p:cNvPr>
          <p:cNvSpPr/>
          <p:nvPr/>
        </p:nvSpPr>
        <p:spPr>
          <a:xfrm>
            <a:off x="1780160" y="3633866"/>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Mesh generation</a:t>
            </a:r>
          </a:p>
        </p:txBody>
      </p:sp>
      <p:sp>
        <p:nvSpPr>
          <p:cNvPr id="28" name="Rounded Rectangle 27">
            <a:extLst>
              <a:ext uri="{FF2B5EF4-FFF2-40B4-BE49-F238E27FC236}">
                <a16:creationId xmlns:a16="http://schemas.microsoft.com/office/drawing/2014/main" id="{3C08F189-CADD-FCEF-B8AA-8C45D24B7A38}"/>
              </a:ext>
            </a:extLst>
          </p:cNvPr>
          <p:cNvSpPr/>
          <p:nvPr/>
        </p:nvSpPr>
        <p:spPr>
          <a:xfrm>
            <a:off x="4017521" y="3633866"/>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Simulation execution</a:t>
            </a:r>
          </a:p>
        </p:txBody>
      </p:sp>
      <p:sp>
        <p:nvSpPr>
          <p:cNvPr id="29" name="Rounded Rectangle 28">
            <a:extLst>
              <a:ext uri="{FF2B5EF4-FFF2-40B4-BE49-F238E27FC236}">
                <a16:creationId xmlns:a16="http://schemas.microsoft.com/office/drawing/2014/main" id="{EE6A8AC7-D417-E7A3-EDFA-37590C992264}"/>
              </a:ext>
            </a:extLst>
          </p:cNvPr>
          <p:cNvSpPr/>
          <p:nvPr/>
        </p:nvSpPr>
        <p:spPr>
          <a:xfrm>
            <a:off x="6118697" y="3633866"/>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Results post-processing</a:t>
            </a:r>
          </a:p>
        </p:txBody>
      </p:sp>
      <p:cxnSp>
        <p:nvCxnSpPr>
          <p:cNvPr id="31" name="Straight Arrow Connector 30">
            <a:extLst>
              <a:ext uri="{FF2B5EF4-FFF2-40B4-BE49-F238E27FC236}">
                <a16:creationId xmlns:a16="http://schemas.microsoft.com/office/drawing/2014/main" id="{614EC010-23F0-CB0F-F52B-278815A556D8}"/>
              </a:ext>
            </a:extLst>
          </p:cNvPr>
          <p:cNvCxnSpPr>
            <a:cxnSpLocks/>
          </p:cNvCxnSpPr>
          <p:nvPr/>
        </p:nvCxnSpPr>
        <p:spPr>
          <a:xfrm>
            <a:off x="1900134" y="1890883"/>
            <a:ext cx="697150" cy="1512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664BD5B-AD93-66AE-32DD-7ADB2E24FB58}"/>
              </a:ext>
            </a:extLst>
          </p:cNvPr>
          <p:cNvCxnSpPr>
            <a:cxnSpLocks/>
            <a:endCxn id="25" idx="1"/>
          </p:cNvCxnSpPr>
          <p:nvPr/>
        </p:nvCxnSpPr>
        <p:spPr>
          <a:xfrm>
            <a:off x="4069403" y="1851498"/>
            <a:ext cx="697152" cy="787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2E7B5F6-1962-6172-F63A-87D648265B99}"/>
              </a:ext>
            </a:extLst>
          </p:cNvPr>
          <p:cNvCxnSpPr>
            <a:cxnSpLocks/>
          </p:cNvCxnSpPr>
          <p:nvPr/>
        </p:nvCxnSpPr>
        <p:spPr>
          <a:xfrm>
            <a:off x="6238672" y="1851498"/>
            <a:ext cx="63214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9AB67496-C29A-3872-395F-B488E6D50559}"/>
              </a:ext>
            </a:extLst>
          </p:cNvPr>
          <p:cNvCxnSpPr>
            <a:cxnSpLocks/>
            <a:endCxn id="28" idx="1"/>
          </p:cNvCxnSpPr>
          <p:nvPr/>
        </p:nvCxnSpPr>
        <p:spPr>
          <a:xfrm>
            <a:off x="3252279" y="3967849"/>
            <a:ext cx="765242"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9A7CC3B-05A0-BC45-ED6E-49BAE605ABEB}"/>
              </a:ext>
            </a:extLst>
          </p:cNvPr>
          <p:cNvCxnSpPr>
            <a:cxnSpLocks/>
          </p:cNvCxnSpPr>
          <p:nvPr/>
        </p:nvCxnSpPr>
        <p:spPr>
          <a:xfrm>
            <a:off x="5501143" y="3967849"/>
            <a:ext cx="63214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4DA3B528-4364-7634-917B-79B88E274D7D}"/>
              </a:ext>
            </a:extLst>
          </p:cNvPr>
          <p:cNvCxnSpPr>
            <a:cxnSpLocks/>
            <a:stCxn id="26" idx="3"/>
            <a:endCxn id="27" idx="1"/>
          </p:cNvCxnSpPr>
          <p:nvPr/>
        </p:nvCxnSpPr>
        <p:spPr>
          <a:xfrm flipH="1">
            <a:off x="1780160" y="1851498"/>
            <a:ext cx="6546716" cy="2116351"/>
          </a:xfrm>
          <a:prstGeom prst="bentConnector5">
            <a:avLst>
              <a:gd name="adj1" fmla="val -3492"/>
              <a:gd name="adj2" fmla="val 50000"/>
              <a:gd name="adj3" fmla="val 103492"/>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2803729"/>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8"/>
          <p:cNvSpPr txBox="1">
            <a:spLocks noGrp="1"/>
          </p:cNvSpPr>
          <p:nvPr>
            <p:ph type="title"/>
          </p:nvPr>
        </p:nvSpPr>
        <p:spPr>
          <a:xfrm>
            <a:off x="227132" y="232534"/>
            <a:ext cx="4430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Cooling is Critical</a:t>
            </a:r>
            <a:endParaRPr dirty="0"/>
          </a:p>
        </p:txBody>
      </p:sp>
      <p:sp>
        <p:nvSpPr>
          <p:cNvPr id="2" name="Google Shape;428;p58">
            <a:extLst>
              <a:ext uri="{FF2B5EF4-FFF2-40B4-BE49-F238E27FC236}">
                <a16:creationId xmlns:a16="http://schemas.microsoft.com/office/drawing/2014/main" id="{624EBF8F-34D7-6BE5-2E65-3C7A03E300E2}"/>
              </a:ext>
            </a:extLst>
          </p:cNvPr>
          <p:cNvSpPr txBox="1">
            <a:spLocks/>
          </p:cNvSpPr>
          <p:nvPr/>
        </p:nvSpPr>
        <p:spPr>
          <a:xfrm>
            <a:off x="171714" y="1025322"/>
            <a:ext cx="5466792" cy="154642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Medium"/>
              <a:buNone/>
              <a:defRPr sz="1500" b="0" i="0" u="none" strike="noStrike" cap="none">
                <a:solidFill>
                  <a:schemeClr val="dk2"/>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9pPr>
          </a:lstStyle>
          <a:p>
            <a:pPr marL="0" indent="0" algn="just"/>
            <a:r>
              <a:rPr lang="en-US" b="1" dirty="0"/>
              <a:t>Global Warming</a:t>
            </a:r>
            <a:r>
              <a:rPr lang="en-US" dirty="0"/>
              <a:t>: Rising air temperatures are a major factor influencing the need for cooling, as does humidity. High humidity makes cooling more necessary for comfort even at moderate temperatures. Climate change will significantly increase the global demand for space cooling.</a:t>
            </a:r>
          </a:p>
          <a:p>
            <a:pPr marL="0" indent="0" algn="just"/>
            <a:endParaRPr lang="en-US" dirty="0"/>
          </a:p>
        </p:txBody>
      </p:sp>
      <p:pic>
        <p:nvPicPr>
          <p:cNvPr id="7" name="Graphic 6">
            <a:extLst>
              <a:ext uri="{FF2B5EF4-FFF2-40B4-BE49-F238E27FC236}">
                <a16:creationId xmlns:a16="http://schemas.microsoft.com/office/drawing/2014/main" id="{4B4C3266-AFBB-8160-C550-374C105D2D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73982" y="1372824"/>
            <a:ext cx="1177636" cy="1450503"/>
          </a:xfrm>
          <a:prstGeom prst="rect">
            <a:avLst/>
          </a:prstGeom>
        </p:spPr>
      </p:pic>
      <p:pic>
        <p:nvPicPr>
          <p:cNvPr id="8" name="Picture 7" descr="A blue and white vertical lines&#10;&#10;Description automatically generated">
            <a:extLst>
              <a:ext uri="{FF2B5EF4-FFF2-40B4-BE49-F238E27FC236}">
                <a16:creationId xmlns:a16="http://schemas.microsoft.com/office/drawing/2014/main" id="{9E16059F-6175-6F18-FE30-7D8D00EFC240}"/>
              </a:ext>
            </a:extLst>
          </p:cNvPr>
          <p:cNvPicPr>
            <a:picLocks noChangeAspect="1"/>
          </p:cNvPicPr>
          <p:nvPr/>
        </p:nvPicPr>
        <p:blipFill>
          <a:blip r:embed="rId5"/>
          <a:stretch>
            <a:fillRect/>
          </a:stretch>
        </p:blipFill>
        <p:spPr>
          <a:xfrm>
            <a:off x="287750" y="2947632"/>
            <a:ext cx="4850665" cy="1818331"/>
          </a:xfrm>
          <a:prstGeom prst="rect">
            <a:avLst/>
          </a:prstGeom>
        </p:spPr>
      </p:pic>
    </p:spTree>
    <p:extLst>
      <p:ext uri="{BB962C8B-B14F-4D97-AF65-F5344CB8AC3E}">
        <p14:creationId xmlns:p14="http://schemas.microsoft.com/office/powerpoint/2010/main" val="256073300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pic>
        <p:nvPicPr>
          <p:cNvPr id="5" name="Picture 4">
            <a:extLst>
              <a:ext uri="{FF2B5EF4-FFF2-40B4-BE49-F238E27FC236}">
                <a16:creationId xmlns:a16="http://schemas.microsoft.com/office/drawing/2014/main" id="{7BD12781-EC50-CA2C-1D70-10FA97A01C3D}"/>
              </a:ext>
            </a:extLst>
          </p:cNvPr>
          <p:cNvPicPr>
            <a:picLocks noChangeAspect="1"/>
          </p:cNvPicPr>
          <p:nvPr/>
        </p:nvPicPr>
        <p:blipFill>
          <a:blip r:embed="rId3"/>
          <a:stretch>
            <a:fillRect/>
          </a:stretch>
        </p:blipFill>
        <p:spPr>
          <a:xfrm>
            <a:off x="238591" y="194554"/>
            <a:ext cx="8652489" cy="4722841"/>
          </a:xfrm>
          <a:prstGeom prst="rect">
            <a:avLst/>
          </a:prstGeom>
        </p:spPr>
      </p:pic>
    </p:spTree>
    <p:extLst>
      <p:ext uri="{BB962C8B-B14F-4D97-AF65-F5344CB8AC3E}">
        <p14:creationId xmlns:p14="http://schemas.microsoft.com/office/powerpoint/2010/main" val="316631425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4" name="Title 3">
            <a:extLst>
              <a:ext uri="{FF2B5EF4-FFF2-40B4-BE49-F238E27FC236}">
                <a16:creationId xmlns:a16="http://schemas.microsoft.com/office/drawing/2014/main" id="{822A576D-0B15-FF9D-0820-B6C80EEE4F79}"/>
              </a:ext>
            </a:extLst>
          </p:cNvPr>
          <p:cNvSpPr>
            <a:spLocks noGrp="1"/>
          </p:cNvSpPr>
          <p:nvPr>
            <p:ph type="title"/>
          </p:nvPr>
        </p:nvSpPr>
        <p:spPr>
          <a:xfrm>
            <a:off x="272527" y="166166"/>
            <a:ext cx="7704000" cy="572700"/>
          </a:xfrm>
        </p:spPr>
        <p:txBody>
          <a:bodyPr/>
          <a:lstStyle/>
          <a:p>
            <a:r>
              <a:rPr lang="en-US" dirty="0"/>
              <a:t>COMSOL: Modeling Anti-reflectivity.</a:t>
            </a:r>
          </a:p>
        </p:txBody>
      </p:sp>
      <p:sp>
        <p:nvSpPr>
          <p:cNvPr id="2" name="TextBox 1">
            <a:extLst>
              <a:ext uri="{FF2B5EF4-FFF2-40B4-BE49-F238E27FC236}">
                <a16:creationId xmlns:a16="http://schemas.microsoft.com/office/drawing/2014/main" id="{B14FC507-89D0-0FF1-36F3-7E904F2BDD34}"/>
              </a:ext>
            </a:extLst>
          </p:cNvPr>
          <p:cNvSpPr txBox="1"/>
          <p:nvPr/>
        </p:nvSpPr>
        <p:spPr>
          <a:xfrm>
            <a:off x="1050586" y="2258491"/>
            <a:ext cx="3521413" cy="738664"/>
          </a:xfrm>
          <a:prstGeom prst="rect">
            <a:avLst/>
          </a:prstGeom>
          <a:noFill/>
        </p:spPr>
        <p:txBody>
          <a:bodyPr wrap="square" rtlCol="0">
            <a:spAutoFit/>
          </a:bodyPr>
          <a:lstStyle/>
          <a:p>
            <a:r>
              <a:rPr lang="en-US" dirty="0"/>
              <a:t>As we saw before for antireflecting double quarter-wavelength films, assuming normal incidence, we get: </a:t>
            </a:r>
          </a:p>
        </p:txBody>
      </p:sp>
      <p:pic>
        <p:nvPicPr>
          <p:cNvPr id="3" name="Picture 2">
            <a:extLst>
              <a:ext uri="{FF2B5EF4-FFF2-40B4-BE49-F238E27FC236}">
                <a16:creationId xmlns:a16="http://schemas.microsoft.com/office/drawing/2014/main" id="{FF4E7827-C927-D8D5-E59E-BFA282D06DB9}"/>
              </a:ext>
            </a:extLst>
          </p:cNvPr>
          <p:cNvPicPr>
            <a:picLocks noChangeAspect="1"/>
          </p:cNvPicPr>
          <p:nvPr/>
        </p:nvPicPr>
        <p:blipFill>
          <a:blip r:embed="rId3"/>
          <a:stretch>
            <a:fillRect/>
          </a:stretch>
        </p:blipFill>
        <p:spPr>
          <a:xfrm>
            <a:off x="4854898" y="2258491"/>
            <a:ext cx="2301955" cy="794920"/>
          </a:xfrm>
          <a:prstGeom prst="rect">
            <a:avLst/>
          </a:prstGeom>
        </p:spPr>
      </p:pic>
    </p:spTree>
    <p:extLst>
      <p:ext uri="{BB962C8B-B14F-4D97-AF65-F5344CB8AC3E}">
        <p14:creationId xmlns:p14="http://schemas.microsoft.com/office/powerpoint/2010/main" val="205726531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4" name="Title 3">
            <a:extLst>
              <a:ext uri="{FF2B5EF4-FFF2-40B4-BE49-F238E27FC236}">
                <a16:creationId xmlns:a16="http://schemas.microsoft.com/office/drawing/2014/main" id="{822A576D-0B15-FF9D-0820-B6C80EEE4F79}"/>
              </a:ext>
            </a:extLst>
          </p:cNvPr>
          <p:cNvSpPr>
            <a:spLocks noGrp="1"/>
          </p:cNvSpPr>
          <p:nvPr>
            <p:ph type="title"/>
          </p:nvPr>
        </p:nvSpPr>
        <p:spPr>
          <a:xfrm>
            <a:off x="272527" y="166166"/>
            <a:ext cx="7704000" cy="572700"/>
          </a:xfrm>
        </p:spPr>
        <p:txBody>
          <a:bodyPr/>
          <a:lstStyle/>
          <a:p>
            <a:r>
              <a:rPr lang="en-US" dirty="0"/>
              <a:t>COMSOL: Modeling Anti-reflectivity.</a:t>
            </a:r>
          </a:p>
        </p:txBody>
      </p:sp>
      <p:sp>
        <p:nvSpPr>
          <p:cNvPr id="5" name="TextBox 4">
            <a:extLst>
              <a:ext uri="{FF2B5EF4-FFF2-40B4-BE49-F238E27FC236}">
                <a16:creationId xmlns:a16="http://schemas.microsoft.com/office/drawing/2014/main" id="{B1BA6E18-8425-4457-194D-8769BC807CDE}"/>
              </a:ext>
            </a:extLst>
          </p:cNvPr>
          <p:cNvSpPr txBox="1"/>
          <p:nvPr/>
        </p:nvSpPr>
        <p:spPr>
          <a:xfrm>
            <a:off x="1176710" y="961204"/>
            <a:ext cx="4033736" cy="523220"/>
          </a:xfrm>
          <a:prstGeom prst="rect">
            <a:avLst/>
          </a:prstGeom>
          <a:noFill/>
        </p:spPr>
        <p:txBody>
          <a:bodyPr wrap="square" rtlCol="0">
            <a:spAutoFit/>
          </a:bodyPr>
          <a:lstStyle/>
          <a:p>
            <a:r>
              <a:rPr lang="en-US" dirty="0"/>
              <a:t>To achieve as low reflectivity as possible, we need to choose 2 materials such that,</a:t>
            </a:r>
          </a:p>
        </p:txBody>
      </p:sp>
      <p:pic>
        <p:nvPicPr>
          <p:cNvPr id="6" name="Picture 5">
            <a:extLst>
              <a:ext uri="{FF2B5EF4-FFF2-40B4-BE49-F238E27FC236}">
                <a16:creationId xmlns:a16="http://schemas.microsoft.com/office/drawing/2014/main" id="{AE806BD4-08F0-3BE0-7563-B0EF4A4C5698}"/>
              </a:ext>
            </a:extLst>
          </p:cNvPr>
          <p:cNvPicPr>
            <a:picLocks noChangeAspect="1"/>
          </p:cNvPicPr>
          <p:nvPr/>
        </p:nvPicPr>
        <p:blipFill>
          <a:blip r:embed="rId3"/>
          <a:stretch>
            <a:fillRect/>
          </a:stretch>
        </p:blipFill>
        <p:spPr>
          <a:xfrm>
            <a:off x="2357547" y="1570233"/>
            <a:ext cx="1394972" cy="790484"/>
          </a:xfrm>
          <a:prstGeom prst="rect">
            <a:avLst/>
          </a:prstGeom>
        </p:spPr>
      </p:pic>
      <p:sp>
        <p:nvSpPr>
          <p:cNvPr id="7" name="TextBox 6">
            <a:extLst>
              <a:ext uri="{FF2B5EF4-FFF2-40B4-BE49-F238E27FC236}">
                <a16:creationId xmlns:a16="http://schemas.microsoft.com/office/drawing/2014/main" id="{6B404B11-B65C-144F-E98D-0705E0518FAA}"/>
              </a:ext>
            </a:extLst>
          </p:cNvPr>
          <p:cNvSpPr txBox="1"/>
          <p:nvPr/>
        </p:nvSpPr>
        <p:spPr>
          <a:xfrm>
            <a:off x="1043967" y="2571750"/>
            <a:ext cx="4955295" cy="738664"/>
          </a:xfrm>
          <a:prstGeom prst="rect">
            <a:avLst/>
          </a:prstGeom>
          <a:noFill/>
        </p:spPr>
        <p:txBody>
          <a:bodyPr wrap="square" rtlCol="0">
            <a:spAutoFit/>
          </a:bodyPr>
          <a:lstStyle/>
          <a:p>
            <a:r>
              <a:rPr lang="en-US" dirty="0"/>
              <a:t>For a glass substrate with a refractive index of </a:t>
            </a:r>
            <a:r>
              <a:rPr lang="en-US" dirty="0" err="1"/>
              <a:t>n_s</a:t>
            </a:r>
            <a:r>
              <a:rPr lang="en-US" dirty="0"/>
              <a:t> = 1.52 and incidence from air with n_0 = 1, the optimal ratio of the refractive indices for the 2 films should be sqrt(1.52) ~ 1.23</a:t>
            </a:r>
          </a:p>
        </p:txBody>
      </p:sp>
    </p:spTree>
    <p:extLst>
      <p:ext uri="{BB962C8B-B14F-4D97-AF65-F5344CB8AC3E}">
        <p14:creationId xmlns:p14="http://schemas.microsoft.com/office/powerpoint/2010/main" val="2206083412"/>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4" name="Title 3">
            <a:extLst>
              <a:ext uri="{FF2B5EF4-FFF2-40B4-BE49-F238E27FC236}">
                <a16:creationId xmlns:a16="http://schemas.microsoft.com/office/drawing/2014/main" id="{822A576D-0B15-FF9D-0820-B6C80EEE4F79}"/>
              </a:ext>
            </a:extLst>
          </p:cNvPr>
          <p:cNvSpPr>
            <a:spLocks noGrp="1"/>
          </p:cNvSpPr>
          <p:nvPr>
            <p:ph type="title"/>
          </p:nvPr>
        </p:nvSpPr>
        <p:spPr>
          <a:xfrm>
            <a:off x="272527" y="166166"/>
            <a:ext cx="7704000" cy="572700"/>
          </a:xfrm>
        </p:spPr>
        <p:txBody>
          <a:bodyPr/>
          <a:lstStyle/>
          <a:p>
            <a:r>
              <a:rPr lang="en-US" dirty="0"/>
              <a:t>COMSOL: Modeling Anti-reflectivity.</a:t>
            </a:r>
          </a:p>
        </p:txBody>
      </p:sp>
      <p:pic>
        <p:nvPicPr>
          <p:cNvPr id="6" name="Picture 5">
            <a:extLst>
              <a:ext uri="{FF2B5EF4-FFF2-40B4-BE49-F238E27FC236}">
                <a16:creationId xmlns:a16="http://schemas.microsoft.com/office/drawing/2014/main" id="{AE806BD4-08F0-3BE0-7563-B0EF4A4C5698}"/>
              </a:ext>
            </a:extLst>
          </p:cNvPr>
          <p:cNvPicPr>
            <a:picLocks noChangeAspect="1"/>
          </p:cNvPicPr>
          <p:nvPr/>
        </p:nvPicPr>
        <p:blipFill>
          <a:blip r:embed="rId3"/>
          <a:stretch>
            <a:fillRect/>
          </a:stretch>
        </p:blipFill>
        <p:spPr>
          <a:xfrm>
            <a:off x="1479982" y="1799042"/>
            <a:ext cx="1394972" cy="790484"/>
          </a:xfrm>
          <a:prstGeom prst="rect">
            <a:avLst/>
          </a:prstGeom>
        </p:spPr>
      </p:pic>
      <p:sp>
        <p:nvSpPr>
          <p:cNvPr id="8" name="TextBox 7">
            <a:extLst>
              <a:ext uri="{FF2B5EF4-FFF2-40B4-BE49-F238E27FC236}">
                <a16:creationId xmlns:a16="http://schemas.microsoft.com/office/drawing/2014/main" id="{269F420E-0214-23D5-0562-45D09B9D845C}"/>
              </a:ext>
            </a:extLst>
          </p:cNvPr>
          <p:cNvSpPr txBox="1"/>
          <p:nvPr/>
        </p:nvSpPr>
        <p:spPr>
          <a:xfrm>
            <a:off x="1386285" y="2802599"/>
            <a:ext cx="3482350" cy="954107"/>
          </a:xfrm>
          <a:prstGeom prst="rect">
            <a:avLst/>
          </a:prstGeom>
          <a:noFill/>
        </p:spPr>
        <p:txBody>
          <a:bodyPr wrap="square" rtlCol="0">
            <a:spAutoFit/>
          </a:bodyPr>
          <a:lstStyle/>
          <a:p>
            <a:r>
              <a:rPr lang="en-US" dirty="0"/>
              <a:t>To accurately emulate this, I selected n_2=1.63 and n_1=1.38, resulting in an n_2/n_1 ratio approximately equal to 1.23, specifically 1.18.</a:t>
            </a:r>
          </a:p>
        </p:txBody>
      </p:sp>
      <p:pic>
        <p:nvPicPr>
          <p:cNvPr id="2" name="Picture 1" descr="A diagram of a glass and glass&#10;&#10;Description automatically generated">
            <a:extLst>
              <a:ext uri="{FF2B5EF4-FFF2-40B4-BE49-F238E27FC236}">
                <a16:creationId xmlns:a16="http://schemas.microsoft.com/office/drawing/2014/main" id="{B7F1EA4D-4B8B-BF78-EFF9-D205858A76ED}"/>
              </a:ext>
            </a:extLst>
          </p:cNvPr>
          <p:cNvPicPr>
            <a:picLocks noChangeAspect="1"/>
          </p:cNvPicPr>
          <p:nvPr/>
        </p:nvPicPr>
        <p:blipFill>
          <a:blip r:embed="rId4"/>
          <a:stretch>
            <a:fillRect/>
          </a:stretch>
        </p:blipFill>
        <p:spPr>
          <a:xfrm>
            <a:off x="4868635" y="928317"/>
            <a:ext cx="3504009" cy="2166296"/>
          </a:xfrm>
          <a:prstGeom prst="rect">
            <a:avLst/>
          </a:prstGeom>
        </p:spPr>
      </p:pic>
    </p:spTree>
    <p:extLst>
      <p:ext uri="{BB962C8B-B14F-4D97-AF65-F5344CB8AC3E}">
        <p14:creationId xmlns:p14="http://schemas.microsoft.com/office/powerpoint/2010/main" val="111705817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sp>
        <p:nvSpPr>
          <p:cNvPr id="4" name="Rounded Rectangle 3">
            <a:extLst>
              <a:ext uri="{FF2B5EF4-FFF2-40B4-BE49-F238E27FC236}">
                <a16:creationId xmlns:a16="http://schemas.microsoft.com/office/drawing/2014/main" id="{E08FD675-DCB9-5460-3E22-951D75B28FA3}"/>
              </a:ext>
            </a:extLst>
          </p:cNvPr>
          <p:cNvSpPr/>
          <p:nvPr/>
        </p:nvSpPr>
        <p:spPr>
          <a:xfrm>
            <a:off x="3424290" y="1096552"/>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Initialization of the modelling environment</a:t>
            </a:r>
          </a:p>
        </p:txBody>
      </p:sp>
      <p:pic>
        <p:nvPicPr>
          <p:cNvPr id="5" name="Picture 4">
            <a:extLst>
              <a:ext uri="{FF2B5EF4-FFF2-40B4-BE49-F238E27FC236}">
                <a16:creationId xmlns:a16="http://schemas.microsoft.com/office/drawing/2014/main" id="{316AF0DF-003D-7592-EE62-45E96F312E46}"/>
              </a:ext>
            </a:extLst>
          </p:cNvPr>
          <p:cNvPicPr>
            <a:picLocks noChangeAspect="1"/>
          </p:cNvPicPr>
          <p:nvPr/>
        </p:nvPicPr>
        <p:blipFill>
          <a:blip r:embed="rId3"/>
          <a:stretch>
            <a:fillRect/>
          </a:stretch>
        </p:blipFill>
        <p:spPr>
          <a:xfrm>
            <a:off x="1174999" y="1973047"/>
            <a:ext cx="6443806" cy="1875938"/>
          </a:xfrm>
          <a:prstGeom prst="rect">
            <a:avLst/>
          </a:prstGeom>
        </p:spPr>
      </p:pic>
    </p:spTree>
    <p:extLst>
      <p:ext uri="{BB962C8B-B14F-4D97-AF65-F5344CB8AC3E}">
        <p14:creationId xmlns:p14="http://schemas.microsoft.com/office/powerpoint/2010/main" val="295956738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sp>
        <p:nvSpPr>
          <p:cNvPr id="2" name="Rounded Rectangle 1">
            <a:extLst>
              <a:ext uri="{FF2B5EF4-FFF2-40B4-BE49-F238E27FC236}">
                <a16:creationId xmlns:a16="http://schemas.microsoft.com/office/drawing/2014/main" id="{52622D82-9F10-2D89-93AA-33E5A7E5A49C}"/>
              </a:ext>
            </a:extLst>
          </p:cNvPr>
          <p:cNvSpPr/>
          <p:nvPr/>
        </p:nvSpPr>
        <p:spPr>
          <a:xfrm>
            <a:off x="3544110" y="888023"/>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Geometry construction</a:t>
            </a:r>
          </a:p>
        </p:txBody>
      </p:sp>
      <p:pic>
        <p:nvPicPr>
          <p:cNvPr id="7" name="Picture 6">
            <a:extLst>
              <a:ext uri="{FF2B5EF4-FFF2-40B4-BE49-F238E27FC236}">
                <a16:creationId xmlns:a16="http://schemas.microsoft.com/office/drawing/2014/main" id="{BF8BF5F8-C378-1FC6-3918-CE1A23F5CEF0}"/>
              </a:ext>
            </a:extLst>
          </p:cNvPr>
          <p:cNvPicPr>
            <a:picLocks noChangeAspect="1"/>
          </p:cNvPicPr>
          <p:nvPr/>
        </p:nvPicPr>
        <p:blipFill>
          <a:blip r:embed="rId3"/>
          <a:stretch>
            <a:fillRect/>
          </a:stretch>
        </p:blipFill>
        <p:spPr>
          <a:xfrm>
            <a:off x="544902" y="1791093"/>
            <a:ext cx="7772400" cy="2637839"/>
          </a:xfrm>
          <a:prstGeom prst="rect">
            <a:avLst/>
          </a:prstGeom>
        </p:spPr>
      </p:pic>
    </p:spTree>
    <p:extLst>
      <p:ext uri="{BB962C8B-B14F-4D97-AF65-F5344CB8AC3E}">
        <p14:creationId xmlns:p14="http://schemas.microsoft.com/office/powerpoint/2010/main" val="2145822904"/>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sp>
        <p:nvSpPr>
          <p:cNvPr id="4" name="Rounded Rectangle 3">
            <a:extLst>
              <a:ext uri="{FF2B5EF4-FFF2-40B4-BE49-F238E27FC236}">
                <a16:creationId xmlns:a16="http://schemas.microsoft.com/office/drawing/2014/main" id="{9FB32F26-9674-6755-8A1B-B854C49E030B}"/>
              </a:ext>
            </a:extLst>
          </p:cNvPr>
          <p:cNvSpPr/>
          <p:nvPr/>
        </p:nvSpPr>
        <p:spPr>
          <a:xfrm>
            <a:off x="3513308" y="1019730"/>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Material property specification</a:t>
            </a:r>
          </a:p>
        </p:txBody>
      </p:sp>
      <p:pic>
        <p:nvPicPr>
          <p:cNvPr id="5" name="Picture 4">
            <a:extLst>
              <a:ext uri="{FF2B5EF4-FFF2-40B4-BE49-F238E27FC236}">
                <a16:creationId xmlns:a16="http://schemas.microsoft.com/office/drawing/2014/main" id="{562C71B9-3DC9-4C46-FF98-8785444B8AE6}"/>
              </a:ext>
            </a:extLst>
          </p:cNvPr>
          <p:cNvPicPr>
            <a:picLocks noChangeAspect="1"/>
          </p:cNvPicPr>
          <p:nvPr/>
        </p:nvPicPr>
        <p:blipFill>
          <a:blip r:embed="rId3"/>
          <a:stretch>
            <a:fillRect/>
          </a:stretch>
        </p:blipFill>
        <p:spPr>
          <a:xfrm>
            <a:off x="544902" y="1898098"/>
            <a:ext cx="7772400" cy="2637839"/>
          </a:xfrm>
          <a:prstGeom prst="rect">
            <a:avLst/>
          </a:prstGeom>
        </p:spPr>
      </p:pic>
    </p:spTree>
    <p:extLst>
      <p:ext uri="{BB962C8B-B14F-4D97-AF65-F5344CB8AC3E}">
        <p14:creationId xmlns:p14="http://schemas.microsoft.com/office/powerpoint/2010/main" val="355741307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sp>
        <p:nvSpPr>
          <p:cNvPr id="2" name="Rounded Rectangle 1">
            <a:extLst>
              <a:ext uri="{FF2B5EF4-FFF2-40B4-BE49-F238E27FC236}">
                <a16:creationId xmlns:a16="http://schemas.microsoft.com/office/drawing/2014/main" id="{C4448E1B-42C4-A3C6-AFAC-04EA2C61C597}"/>
              </a:ext>
            </a:extLst>
          </p:cNvPr>
          <p:cNvSpPr/>
          <p:nvPr/>
        </p:nvSpPr>
        <p:spPr>
          <a:xfrm>
            <a:off x="3333345" y="888023"/>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Physics boundary conditions</a:t>
            </a:r>
          </a:p>
        </p:txBody>
      </p:sp>
      <p:pic>
        <p:nvPicPr>
          <p:cNvPr id="6" name="Picture 5">
            <a:extLst>
              <a:ext uri="{FF2B5EF4-FFF2-40B4-BE49-F238E27FC236}">
                <a16:creationId xmlns:a16="http://schemas.microsoft.com/office/drawing/2014/main" id="{ECAA3399-58C3-A04E-CB13-D067C19654C5}"/>
              </a:ext>
            </a:extLst>
          </p:cNvPr>
          <p:cNvPicPr>
            <a:picLocks noChangeAspect="1"/>
          </p:cNvPicPr>
          <p:nvPr/>
        </p:nvPicPr>
        <p:blipFill>
          <a:blip r:embed="rId3"/>
          <a:stretch>
            <a:fillRect/>
          </a:stretch>
        </p:blipFill>
        <p:spPr>
          <a:xfrm>
            <a:off x="1241638" y="1022580"/>
            <a:ext cx="1394972" cy="790484"/>
          </a:xfrm>
          <a:prstGeom prst="rect">
            <a:avLst/>
          </a:prstGeom>
        </p:spPr>
      </p:pic>
      <p:sp>
        <p:nvSpPr>
          <p:cNvPr id="11" name="TextBox 10">
            <a:extLst>
              <a:ext uri="{FF2B5EF4-FFF2-40B4-BE49-F238E27FC236}">
                <a16:creationId xmlns:a16="http://schemas.microsoft.com/office/drawing/2014/main" id="{ADE0C103-8343-EE91-6436-8CB1D494AC50}"/>
              </a:ext>
            </a:extLst>
          </p:cNvPr>
          <p:cNvSpPr txBox="1"/>
          <p:nvPr/>
        </p:nvSpPr>
        <p:spPr>
          <a:xfrm>
            <a:off x="2430721" y="2439595"/>
            <a:ext cx="3542061" cy="1384995"/>
          </a:xfrm>
          <a:prstGeom prst="rect">
            <a:avLst/>
          </a:prstGeom>
          <a:noFill/>
        </p:spPr>
        <p:txBody>
          <a:bodyPr wrap="square">
            <a:spAutoFit/>
          </a:bodyPr>
          <a:lstStyle/>
          <a:p>
            <a:pPr algn="just"/>
            <a:r>
              <a:rPr lang="en-US" dirty="0"/>
              <a:t>Employ materials like magnesium fluoride (MgF2) for the first layer and cerium fluoride (CeF3) for the second layer due to their specific refractive indices, which are closer to the optimal values required for reducing reflectance.</a:t>
            </a:r>
          </a:p>
        </p:txBody>
      </p:sp>
      <p:pic>
        <p:nvPicPr>
          <p:cNvPr id="12" name="Picture 11" descr="A diagram of a glass and glass&#10;&#10;Description automatically generated">
            <a:extLst>
              <a:ext uri="{FF2B5EF4-FFF2-40B4-BE49-F238E27FC236}">
                <a16:creationId xmlns:a16="http://schemas.microsoft.com/office/drawing/2014/main" id="{15AA7695-C20C-2830-BAE9-5D62E3309F1F}"/>
              </a:ext>
            </a:extLst>
          </p:cNvPr>
          <p:cNvPicPr>
            <a:picLocks noChangeAspect="1"/>
          </p:cNvPicPr>
          <p:nvPr/>
        </p:nvPicPr>
        <p:blipFill>
          <a:blip r:embed="rId4"/>
          <a:stretch>
            <a:fillRect/>
          </a:stretch>
        </p:blipFill>
        <p:spPr>
          <a:xfrm>
            <a:off x="5805644" y="888023"/>
            <a:ext cx="2222803" cy="1374211"/>
          </a:xfrm>
          <a:prstGeom prst="rect">
            <a:avLst/>
          </a:prstGeom>
        </p:spPr>
      </p:pic>
    </p:spTree>
    <p:extLst>
      <p:ext uri="{BB962C8B-B14F-4D97-AF65-F5344CB8AC3E}">
        <p14:creationId xmlns:p14="http://schemas.microsoft.com/office/powerpoint/2010/main" val="346054631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35174" y="188863"/>
            <a:ext cx="7704000" cy="572700"/>
          </a:xfrm>
        </p:spPr>
        <p:txBody>
          <a:bodyPr/>
          <a:lstStyle/>
          <a:p>
            <a:r>
              <a:rPr lang="en-US" dirty="0"/>
              <a:t>COMSOL: Modeling Anti-reflectivity.</a:t>
            </a:r>
          </a:p>
        </p:txBody>
      </p:sp>
      <p:sp>
        <p:nvSpPr>
          <p:cNvPr id="2" name="Rounded Rectangle 1">
            <a:extLst>
              <a:ext uri="{FF2B5EF4-FFF2-40B4-BE49-F238E27FC236}">
                <a16:creationId xmlns:a16="http://schemas.microsoft.com/office/drawing/2014/main" id="{C4448E1B-42C4-A3C6-AFAC-04EA2C61C597}"/>
              </a:ext>
            </a:extLst>
          </p:cNvPr>
          <p:cNvSpPr/>
          <p:nvPr/>
        </p:nvSpPr>
        <p:spPr>
          <a:xfrm>
            <a:off x="3488986" y="768053"/>
            <a:ext cx="1796375" cy="41875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Physics boundary conditions</a:t>
            </a:r>
          </a:p>
        </p:txBody>
      </p:sp>
      <p:pic>
        <p:nvPicPr>
          <p:cNvPr id="6" name="Picture 5">
            <a:extLst>
              <a:ext uri="{FF2B5EF4-FFF2-40B4-BE49-F238E27FC236}">
                <a16:creationId xmlns:a16="http://schemas.microsoft.com/office/drawing/2014/main" id="{ECAA3399-58C3-A04E-CB13-D067C19654C5}"/>
              </a:ext>
            </a:extLst>
          </p:cNvPr>
          <p:cNvPicPr>
            <a:picLocks noChangeAspect="1"/>
          </p:cNvPicPr>
          <p:nvPr/>
        </p:nvPicPr>
        <p:blipFill>
          <a:blip r:embed="rId3"/>
          <a:stretch>
            <a:fillRect/>
          </a:stretch>
        </p:blipFill>
        <p:spPr>
          <a:xfrm>
            <a:off x="7420889" y="928383"/>
            <a:ext cx="1394972" cy="790484"/>
          </a:xfrm>
          <a:prstGeom prst="rect">
            <a:avLst/>
          </a:prstGeom>
        </p:spPr>
      </p:pic>
      <p:sp>
        <p:nvSpPr>
          <p:cNvPr id="8" name="TextBox 7">
            <a:extLst>
              <a:ext uri="{FF2B5EF4-FFF2-40B4-BE49-F238E27FC236}">
                <a16:creationId xmlns:a16="http://schemas.microsoft.com/office/drawing/2014/main" id="{D12E129D-A12A-6289-BA44-DA5C6959EA3E}"/>
              </a:ext>
            </a:extLst>
          </p:cNvPr>
          <p:cNvSpPr txBox="1"/>
          <p:nvPr/>
        </p:nvSpPr>
        <p:spPr>
          <a:xfrm>
            <a:off x="5917170" y="860935"/>
            <a:ext cx="1407268" cy="1169551"/>
          </a:xfrm>
          <a:prstGeom prst="rect">
            <a:avLst/>
          </a:prstGeom>
          <a:noFill/>
        </p:spPr>
        <p:txBody>
          <a:bodyPr wrap="square" rtlCol="0">
            <a:spAutoFit/>
          </a:bodyPr>
          <a:lstStyle/>
          <a:p>
            <a:pPr algn="just"/>
            <a:r>
              <a:rPr lang="en-US" dirty="0"/>
              <a:t>To do this, one needs to model the 2 layers as thin-film dielectrics.</a:t>
            </a:r>
          </a:p>
        </p:txBody>
      </p:sp>
      <p:pic>
        <p:nvPicPr>
          <p:cNvPr id="13" name="Picture 12">
            <a:extLst>
              <a:ext uri="{FF2B5EF4-FFF2-40B4-BE49-F238E27FC236}">
                <a16:creationId xmlns:a16="http://schemas.microsoft.com/office/drawing/2014/main" id="{D514AB56-9572-814B-B83D-788281C4BFCB}"/>
              </a:ext>
            </a:extLst>
          </p:cNvPr>
          <p:cNvPicPr>
            <a:picLocks noChangeAspect="1"/>
          </p:cNvPicPr>
          <p:nvPr/>
        </p:nvPicPr>
        <p:blipFill>
          <a:blip r:embed="rId4"/>
          <a:stretch>
            <a:fillRect/>
          </a:stretch>
        </p:blipFill>
        <p:spPr>
          <a:xfrm>
            <a:off x="535174" y="1323625"/>
            <a:ext cx="4752798" cy="3450254"/>
          </a:xfrm>
          <a:prstGeom prst="rect">
            <a:avLst/>
          </a:prstGeom>
        </p:spPr>
      </p:pic>
    </p:spTree>
    <p:extLst>
      <p:ext uri="{BB962C8B-B14F-4D97-AF65-F5344CB8AC3E}">
        <p14:creationId xmlns:p14="http://schemas.microsoft.com/office/powerpoint/2010/main" val="3769187544"/>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sp>
        <p:nvSpPr>
          <p:cNvPr id="2" name="Rounded Rectangle 1">
            <a:extLst>
              <a:ext uri="{FF2B5EF4-FFF2-40B4-BE49-F238E27FC236}">
                <a16:creationId xmlns:a16="http://schemas.microsoft.com/office/drawing/2014/main" id="{C4448E1B-42C4-A3C6-AFAC-04EA2C61C597}"/>
              </a:ext>
            </a:extLst>
          </p:cNvPr>
          <p:cNvSpPr/>
          <p:nvPr/>
        </p:nvSpPr>
        <p:spPr>
          <a:xfrm>
            <a:off x="6609181" y="935860"/>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Physics boundary conditions</a:t>
            </a:r>
          </a:p>
        </p:txBody>
      </p:sp>
      <p:pic>
        <p:nvPicPr>
          <p:cNvPr id="6" name="Picture 5">
            <a:extLst>
              <a:ext uri="{FF2B5EF4-FFF2-40B4-BE49-F238E27FC236}">
                <a16:creationId xmlns:a16="http://schemas.microsoft.com/office/drawing/2014/main" id="{ECAA3399-58C3-A04E-CB13-D067C19654C5}"/>
              </a:ext>
            </a:extLst>
          </p:cNvPr>
          <p:cNvPicPr>
            <a:picLocks noChangeAspect="1"/>
          </p:cNvPicPr>
          <p:nvPr/>
        </p:nvPicPr>
        <p:blipFill>
          <a:blip r:embed="rId3"/>
          <a:stretch>
            <a:fillRect/>
          </a:stretch>
        </p:blipFill>
        <p:spPr>
          <a:xfrm>
            <a:off x="6647755" y="2073199"/>
            <a:ext cx="1394972" cy="790484"/>
          </a:xfrm>
          <a:prstGeom prst="rect">
            <a:avLst/>
          </a:prstGeom>
        </p:spPr>
      </p:pic>
      <p:pic>
        <p:nvPicPr>
          <p:cNvPr id="9" name="Picture 8">
            <a:extLst>
              <a:ext uri="{FF2B5EF4-FFF2-40B4-BE49-F238E27FC236}">
                <a16:creationId xmlns:a16="http://schemas.microsoft.com/office/drawing/2014/main" id="{DE2A23C5-11C5-A8F3-0B7D-46BBAED23AC2}"/>
              </a:ext>
            </a:extLst>
          </p:cNvPr>
          <p:cNvPicPr>
            <a:picLocks noChangeAspect="1"/>
          </p:cNvPicPr>
          <p:nvPr/>
        </p:nvPicPr>
        <p:blipFill>
          <a:blip r:embed="rId4"/>
          <a:stretch>
            <a:fillRect/>
          </a:stretch>
        </p:blipFill>
        <p:spPr>
          <a:xfrm>
            <a:off x="257782" y="848974"/>
            <a:ext cx="6065197" cy="1429878"/>
          </a:xfrm>
          <a:prstGeom prst="rect">
            <a:avLst/>
          </a:prstGeom>
        </p:spPr>
      </p:pic>
      <p:pic>
        <p:nvPicPr>
          <p:cNvPr id="10" name="Picture 9">
            <a:extLst>
              <a:ext uri="{FF2B5EF4-FFF2-40B4-BE49-F238E27FC236}">
                <a16:creationId xmlns:a16="http://schemas.microsoft.com/office/drawing/2014/main" id="{39CC69BB-F424-2F56-CAD5-D852EDC96068}"/>
              </a:ext>
            </a:extLst>
          </p:cNvPr>
          <p:cNvPicPr>
            <a:picLocks noChangeAspect="1"/>
          </p:cNvPicPr>
          <p:nvPr/>
        </p:nvPicPr>
        <p:blipFill>
          <a:blip r:embed="rId5"/>
          <a:stretch>
            <a:fillRect/>
          </a:stretch>
        </p:blipFill>
        <p:spPr>
          <a:xfrm>
            <a:off x="257782" y="2297877"/>
            <a:ext cx="6065197" cy="1598318"/>
          </a:xfrm>
          <a:prstGeom prst="rect">
            <a:avLst/>
          </a:prstGeom>
        </p:spPr>
      </p:pic>
      <p:sp>
        <p:nvSpPr>
          <p:cNvPr id="4" name="TextBox 3">
            <a:extLst>
              <a:ext uri="{FF2B5EF4-FFF2-40B4-BE49-F238E27FC236}">
                <a16:creationId xmlns:a16="http://schemas.microsoft.com/office/drawing/2014/main" id="{BF9A7C3B-26EB-6F7D-DF45-FD32EA852554}"/>
              </a:ext>
            </a:extLst>
          </p:cNvPr>
          <p:cNvSpPr txBox="1"/>
          <p:nvPr/>
        </p:nvSpPr>
        <p:spPr>
          <a:xfrm>
            <a:off x="257782" y="4229675"/>
            <a:ext cx="5377775" cy="307777"/>
          </a:xfrm>
          <a:prstGeom prst="rect">
            <a:avLst/>
          </a:prstGeom>
          <a:noFill/>
        </p:spPr>
        <p:txBody>
          <a:bodyPr wrap="square" rtlCol="0">
            <a:spAutoFit/>
          </a:bodyPr>
          <a:lstStyle/>
          <a:p>
            <a:r>
              <a:rPr lang="en-US" dirty="0"/>
              <a:t>n_2/n_1 = 1.63/1.38 = 1.18 which is close to sqrt(1.5/1) = 1.22  </a:t>
            </a:r>
          </a:p>
        </p:txBody>
      </p:sp>
    </p:spTree>
    <p:extLst>
      <p:ext uri="{BB962C8B-B14F-4D97-AF65-F5344CB8AC3E}">
        <p14:creationId xmlns:p14="http://schemas.microsoft.com/office/powerpoint/2010/main" val="4275213345"/>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6"/>
        <p:cNvGrpSpPr/>
        <p:nvPr/>
      </p:nvGrpSpPr>
      <p:grpSpPr>
        <a:xfrm>
          <a:off x="0" y="0"/>
          <a:ext cx="0" cy="0"/>
          <a:chOff x="0" y="0"/>
          <a:chExt cx="0" cy="0"/>
        </a:xfrm>
      </p:grpSpPr>
      <p:sp>
        <p:nvSpPr>
          <p:cNvPr id="427" name="Google Shape;427;p58"/>
          <p:cNvSpPr txBox="1">
            <a:spLocks noGrp="1"/>
          </p:cNvSpPr>
          <p:nvPr>
            <p:ph type="title"/>
          </p:nvPr>
        </p:nvSpPr>
        <p:spPr>
          <a:xfrm>
            <a:off x="227132" y="232534"/>
            <a:ext cx="4430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Cooling is Critical</a:t>
            </a:r>
            <a:endParaRPr dirty="0"/>
          </a:p>
        </p:txBody>
      </p:sp>
      <p:sp>
        <p:nvSpPr>
          <p:cNvPr id="3" name="Google Shape;428;p58">
            <a:extLst>
              <a:ext uri="{FF2B5EF4-FFF2-40B4-BE49-F238E27FC236}">
                <a16:creationId xmlns:a16="http://schemas.microsoft.com/office/drawing/2014/main" id="{03186C2E-A1DD-787A-4664-4A2A0DE6B06C}"/>
              </a:ext>
            </a:extLst>
          </p:cNvPr>
          <p:cNvSpPr txBox="1">
            <a:spLocks/>
          </p:cNvSpPr>
          <p:nvPr/>
        </p:nvSpPr>
        <p:spPr>
          <a:xfrm>
            <a:off x="407388" y="1412401"/>
            <a:ext cx="5439230" cy="17602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Medium"/>
              <a:buNone/>
              <a:defRPr sz="1500" b="0" i="0" u="none" strike="noStrike" cap="none">
                <a:solidFill>
                  <a:schemeClr val="dk2"/>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9pPr>
          </a:lstStyle>
          <a:p>
            <a:pPr marL="0" indent="0" algn="just"/>
            <a:r>
              <a:rPr lang="en-US" b="1" dirty="0"/>
              <a:t>Rapid Population Growth</a:t>
            </a:r>
            <a:r>
              <a:rPr lang="en-US" dirty="0"/>
              <a:t>: Cities tend to have higher cooling needs due to higher population densities, lower evaporation due to less vegetation, and the “heat island effect” from buildings where there’s a feedback loop such that ACs release hot air outside and the higher temperatures lead to more AC use further increasing temperatures and so on.</a:t>
            </a:r>
          </a:p>
        </p:txBody>
      </p:sp>
      <p:pic>
        <p:nvPicPr>
          <p:cNvPr id="7" name="Graphic 6">
            <a:extLst>
              <a:ext uri="{FF2B5EF4-FFF2-40B4-BE49-F238E27FC236}">
                <a16:creationId xmlns:a16="http://schemas.microsoft.com/office/drawing/2014/main" id="{A472AF97-5C3D-E00B-5FD9-FC4B2711064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14260" y="1482992"/>
            <a:ext cx="878031" cy="108875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sp>
        <p:nvSpPr>
          <p:cNvPr id="5" name="Rounded Rectangle 4">
            <a:extLst>
              <a:ext uri="{FF2B5EF4-FFF2-40B4-BE49-F238E27FC236}">
                <a16:creationId xmlns:a16="http://schemas.microsoft.com/office/drawing/2014/main" id="{B7D08380-EA1E-407A-01A1-738E0B32572E}"/>
              </a:ext>
            </a:extLst>
          </p:cNvPr>
          <p:cNvSpPr/>
          <p:nvPr/>
        </p:nvSpPr>
        <p:spPr>
          <a:xfrm>
            <a:off x="3099881" y="1074861"/>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Mesh generation</a:t>
            </a:r>
          </a:p>
        </p:txBody>
      </p:sp>
      <p:sp>
        <p:nvSpPr>
          <p:cNvPr id="14" name="TextBox 13">
            <a:extLst>
              <a:ext uri="{FF2B5EF4-FFF2-40B4-BE49-F238E27FC236}">
                <a16:creationId xmlns:a16="http://schemas.microsoft.com/office/drawing/2014/main" id="{65FE9000-DEC1-1ECD-FDB0-BAC5BCFBBB65}"/>
              </a:ext>
            </a:extLst>
          </p:cNvPr>
          <p:cNvSpPr txBox="1"/>
          <p:nvPr/>
        </p:nvSpPr>
        <p:spPr>
          <a:xfrm>
            <a:off x="1754221" y="2073168"/>
            <a:ext cx="4572000" cy="492443"/>
          </a:xfrm>
          <a:prstGeom prst="rect">
            <a:avLst/>
          </a:prstGeom>
          <a:noFill/>
        </p:spPr>
        <p:txBody>
          <a:bodyPr wrap="square">
            <a:spAutoFit/>
          </a:bodyPr>
          <a:lstStyle/>
          <a:p>
            <a:pPr algn="just"/>
            <a:r>
              <a:rPr lang="en-US" sz="1300" dirty="0"/>
              <a:t>The mesh is a network of elements that subdivides the simulation domain into smaller pieces.</a:t>
            </a:r>
          </a:p>
        </p:txBody>
      </p:sp>
      <p:sp>
        <p:nvSpPr>
          <p:cNvPr id="16" name="TextBox 15">
            <a:extLst>
              <a:ext uri="{FF2B5EF4-FFF2-40B4-BE49-F238E27FC236}">
                <a16:creationId xmlns:a16="http://schemas.microsoft.com/office/drawing/2014/main" id="{064BA9EA-EA51-A225-ED13-9286442567F1}"/>
              </a:ext>
            </a:extLst>
          </p:cNvPr>
          <p:cNvSpPr txBox="1"/>
          <p:nvPr/>
        </p:nvSpPr>
        <p:spPr>
          <a:xfrm>
            <a:off x="1754221" y="2927972"/>
            <a:ext cx="4572000" cy="954107"/>
          </a:xfrm>
          <a:prstGeom prst="rect">
            <a:avLst/>
          </a:prstGeom>
          <a:noFill/>
        </p:spPr>
        <p:txBody>
          <a:bodyPr wrap="square">
            <a:spAutoFit/>
          </a:bodyPr>
          <a:lstStyle/>
          <a:p>
            <a:pPr algn="just"/>
            <a:r>
              <a:rPr lang="en-US" sz="1400" dirty="0"/>
              <a:t>The mesh acts as the framework upon which the equations are solved, with the accuracy of the solution often depending on the quality and refinement of the mesh.</a:t>
            </a:r>
          </a:p>
        </p:txBody>
      </p:sp>
    </p:spTree>
    <p:extLst>
      <p:ext uri="{BB962C8B-B14F-4D97-AF65-F5344CB8AC3E}">
        <p14:creationId xmlns:p14="http://schemas.microsoft.com/office/powerpoint/2010/main" val="2553743465"/>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sp>
        <p:nvSpPr>
          <p:cNvPr id="5" name="Rounded Rectangle 4">
            <a:extLst>
              <a:ext uri="{FF2B5EF4-FFF2-40B4-BE49-F238E27FC236}">
                <a16:creationId xmlns:a16="http://schemas.microsoft.com/office/drawing/2014/main" id="{B7D08380-EA1E-407A-01A1-738E0B32572E}"/>
              </a:ext>
            </a:extLst>
          </p:cNvPr>
          <p:cNvSpPr/>
          <p:nvPr/>
        </p:nvSpPr>
        <p:spPr>
          <a:xfrm>
            <a:off x="1065179" y="1023112"/>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Mesh generation</a:t>
            </a:r>
          </a:p>
        </p:txBody>
      </p:sp>
      <p:sp>
        <p:nvSpPr>
          <p:cNvPr id="7" name="TextBox 6">
            <a:extLst>
              <a:ext uri="{FF2B5EF4-FFF2-40B4-BE49-F238E27FC236}">
                <a16:creationId xmlns:a16="http://schemas.microsoft.com/office/drawing/2014/main" id="{1B8C5813-A3A3-95B4-7630-F2F849CC7B24}"/>
              </a:ext>
            </a:extLst>
          </p:cNvPr>
          <p:cNvSpPr txBox="1"/>
          <p:nvPr/>
        </p:nvSpPr>
        <p:spPr>
          <a:xfrm>
            <a:off x="2610255" y="1128409"/>
            <a:ext cx="4507149" cy="307777"/>
          </a:xfrm>
          <a:prstGeom prst="rect">
            <a:avLst/>
          </a:prstGeom>
          <a:noFill/>
        </p:spPr>
        <p:txBody>
          <a:bodyPr wrap="square" rtlCol="0">
            <a:spAutoFit/>
          </a:bodyPr>
          <a:lstStyle/>
          <a:p>
            <a:r>
              <a:rPr lang="en-US" dirty="0"/>
              <a:t>Opted for the default normal-sized mesh.</a:t>
            </a:r>
          </a:p>
        </p:txBody>
      </p:sp>
      <p:pic>
        <p:nvPicPr>
          <p:cNvPr id="8" name="Picture 7">
            <a:extLst>
              <a:ext uri="{FF2B5EF4-FFF2-40B4-BE49-F238E27FC236}">
                <a16:creationId xmlns:a16="http://schemas.microsoft.com/office/drawing/2014/main" id="{078043B6-27B3-91C6-36D8-72262654D283}"/>
              </a:ext>
            </a:extLst>
          </p:cNvPr>
          <p:cNvPicPr>
            <a:picLocks noChangeAspect="1"/>
          </p:cNvPicPr>
          <p:nvPr/>
        </p:nvPicPr>
        <p:blipFill>
          <a:blip r:embed="rId3"/>
          <a:stretch>
            <a:fillRect/>
          </a:stretch>
        </p:blipFill>
        <p:spPr>
          <a:xfrm>
            <a:off x="335604" y="1888181"/>
            <a:ext cx="7772400" cy="2896785"/>
          </a:xfrm>
          <a:prstGeom prst="rect">
            <a:avLst/>
          </a:prstGeom>
        </p:spPr>
      </p:pic>
    </p:spTree>
    <p:extLst>
      <p:ext uri="{BB962C8B-B14F-4D97-AF65-F5344CB8AC3E}">
        <p14:creationId xmlns:p14="http://schemas.microsoft.com/office/powerpoint/2010/main" val="1314376543"/>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52384-F370-1108-BADE-82EDD26DBDDA}"/>
              </a:ext>
            </a:extLst>
          </p:cNvPr>
          <p:cNvSpPr>
            <a:spLocks noGrp="1"/>
          </p:cNvSpPr>
          <p:nvPr>
            <p:ph type="title"/>
          </p:nvPr>
        </p:nvSpPr>
        <p:spPr>
          <a:xfrm>
            <a:off x="583812" y="289383"/>
            <a:ext cx="7704000" cy="572700"/>
          </a:xfrm>
        </p:spPr>
        <p:txBody>
          <a:bodyPr/>
          <a:lstStyle/>
          <a:p>
            <a:r>
              <a:rPr lang="en-US" dirty="0"/>
              <a:t>COMSOL: Modeling Anti-reflectivity.</a:t>
            </a:r>
          </a:p>
        </p:txBody>
      </p:sp>
      <p:sp>
        <p:nvSpPr>
          <p:cNvPr id="11" name="Rounded Rectangle 10">
            <a:extLst>
              <a:ext uri="{FF2B5EF4-FFF2-40B4-BE49-F238E27FC236}">
                <a16:creationId xmlns:a16="http://schemas.microsoft.com/office/drawing/2014/main" id="{0E6976A8-E60B-A8EF-66E2-F704C076EA96}"/>
              </a:ext>
            </a:extLst>
          </p:cNvPr>
          <p:cNvSpPr/>
          <p:nvPr/>
        </p:nvSpPr>
        <p:spPr>
          <a:xfrm>
            <a:off x="1504544" y="878252"/>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Simulation execution</a:t>
            </a:r>
          </a:p>
        </p:txBody>
      </p:sp>
      <p:pic>
        <p:nvPicPr>
          <p:cNvPr id="12" name="Picture 11">
            <a:extLst>
              <a:ext uri="{FF2B5EF4-FFF2-40B4-BE49-F238E27FC236}">
                <a16:creationId xmlns:a16="http://schemas.microsoft.com/office/drawing/2014/main" id="{9FB29843-B597-EF84-71CF-0E5E9426FF5A}"/>
              </a:ext>
            </a:extLst>
          </p:cNvPr>
          <p:cNvPicPr>
            <a:picLocks noChangeAspect="1"/>
          </p:cNvPicPr>
          <p:nvPr/>
        </p:nvPicPr>
        <p:blipFill>
          <a:blip r:embed="rId3"/>
          <a:stretch>
            <a:fillRect/>
          </a:stretch>
        </p:blipFill>
        <p:spPr>
          <a:xfrm>
            <a:off x="410602" y="1624084"/>
            <a:ext cx="4161398" cy="3119772"/>
          </a:xfrm>
          <a:prstGeom prst="rect">
            <a:avLst/>
          </a:prstGeom>
        </p:spPr>
      </p:pic>
      <p:sp>
        <p:nvSpPr>
          <p:cNvPr id="19" name="TextBox 18">
            <a:extLst>
              <a:ext uri="{FF2B5EF4-FFF2-40B4-BE49-F238E27FC236}">
                <a16:creationId xmlns:a16="http://schemas.microsoft.com/office/drawing/2014/main" id="{9FFC71A7-A350-9A7A-E295-5F51321E7FAA}"/>
              </a:ext>
            </a:extLst>
          </p:cNvPr>
          <p:cNvSpPr txBox="1"/>
          <p:nvPr/>
        </p:nvSpPr>
        <p:spPr>
          <a:xfrm>
            <a:off x="4572000" y="1580557"/>
            <a:ext cx="4294910" cy="692497"/>
          </a:xfrm>
          <a:prstGeom prst="rect">
            <a:avLst/>
          </a:prstGeom>
          <a:noFill/>
        </p:spPr>
        <p:txBody>
          <a:bodyPr wrap="square">
            <a:spAutoFit/>
          </a:bodyPr>
          <a:lstStyle/>
          <a:p>
            <a:r>
              <a:rPr lang="en-US" sz="1300" b="1" dirty="0"/>
              <a:t>gop.relg1.Q0</a:t>
            </a:r>
            <a:r>
              <a:rPr lang="en-US" sz="1300" dirty="0"/>
              <a:t>: This represents the incident power at the first surface where the rays are released. Q0 indicates the initial power of the rays.</a:t>
            </a:r>
          </a:p>
        </p:txBody>
      </p:sp>
      <p:sp>
        <p:nvSpPr>
          <p:cNvPr id="21" name="TextBox 20">
            <a:extLst>
              <a:ext uri="{FF2B5EF4-FFF2-40B4-BE49-F238E27FC236}">
                <a16:creationId xmlns:a16="http://schemas.microsoft.com/office/drawing/2014/main" id="{D90CC282-0642-153D-E469-52093314BF83}"/>
              </a:ext>
            </a:extLst>
          </p:cNvPr>
          <p:cNvSpPr txBox="1"/>
          <p:nvPr/>
        </p:nvSpPr>
        <p:spPr>
          <a:xfrm>
            <a:off x="4572000" y="2502541"/>
            <a:ext cx="4572000" cy="892552"/>
          </a:xfrm>
          <a:prstGeom prst="rect">
            <a:avLst/>
          </a:prstGeom>
          <a:noFill/>
        </p:spPr>
        <p:txBody>
          <a:bodyPr wrap="square">
            <a:spAutoFit/>
          </a:bodyPr>
          <a:lstStyle/>
          <a:p>
            <a:r>
              <a:rPr lang="en-US" sz="1300" b="1" dirty="0" err="1"/>
              <a:t>gop.Q</a:t>
            </a:r>
            <a:r>
              <a:rPr lang="en-US" sz="1300" dirty="0"/>
              <a:t>: This is the power of the rays after they have interacted with the surface. In this context, it is the remaining power in the rays that are not reflected and can be either absorbed or transmitted.</a:t>
            </a:r>
          </a:p>
        </p:txBody>
      </p:sp>
      <p:sp>
        <p:nvSpPr>
          <p:cNvPr id="23" name="TextBox 22">
            <a:extLst>
              <a:ext uri="{FF2B5EF4-FFF2-40B4-BE49-F238E27FC236}">
                <a16:creationId xmlns:a16="http://schemas.microsoft.com/office/drawing/2014/main" id="{D5E3E46A-226D-4EF9-99FC-65F738D7FC1E}"/>
              </a:ext>
            </a:extLst>
          </p:cNvPr>
          <p:cNvSpPr txBox="1"/>
          <p:nvPr/>
        </p:nvSpPr>
        <p:spPr>
          <a:xfrm>
            <a:off x="4572000" y="3710818"/>
            <a:ext cx="4572000" cy="892552"/>
          </a:xfrm>
          <a:prstGeom prst="rect">
            <a:avLst/>
          </a:prstGeom>
          <a:noFill/>
        </p:spPr>
        <p:txBody>
          <a:bodyPr wrap="square">
            <a:spAutoFit/>
          </a:bodyPr>
          <a:lstStyle/>
          <a:p>
            <a:r>
              <a:rPr lang="en-US" sz="1300" b="1" dirty="0"/>
              <a:t>(gop.relg1.Q0 - </a:t>
            </a:r>
            <a:r>
              <a:rPr lang="en-US" sz="1300" b="1" dirty="0" err="1"/>
              <a:t>gop.Q</a:t>
            </a:r>
            <a:r>
              <a:rPr lang="en-US" sz="1300" b="1" dirty="0"/>
              <a:t>) / gop.relg1.Q0</a:t>
            </a:r>
            <a:r>
              <a:rPr lang="en-US" sz="1300" dirty="0"/>
              <a:t>: This fraction represents the ratio of the reflected power to the incident power. It's a measure of how much power is reflected compared to how much power was incident on the surface.</a:t>
            </a:r>
          </a:p>
        </p:txBody>
      </p:sp>
      <p:sp>
        <p:nvSpPr>
          <p:cNvPr id="25" name="TextBox 24">
            <a:extLst>
              <a:ext uri="{FF2B5EF4-FFF2-40B4-BE49-F238E27FC236}">
                <a16:creationId xmlns:a16="http://schemas.microsoft.com/office/drawing/2014/main" id="{E7ABC428-56F2-7237-B6F3-2FC31173B3A3}"/>
              </a:ext>
            </a:extLst>
          </p:cNvPr>
          <p:cNvSpPr txBox="1"/>
          <p:nvPr/>
        </p:nvSpPr>
        <p:spPr>
          <a:xfrm>
            <a:off x="3540868" y="930001"/>
            <a:ext cx="4572000" cy="307777"/>
          </a:xfrm>
          <a:prstGeom prst="rect">
            <a:avLst/>
          </a:prstGeom>
          <a:noFill/>
        </p:spPr>
        <p:txBody>
          <a:bodyPr wrap="square">
            <a:spAutoFit/>
          </a:bodyPr>
          <a:lstStyle/>
          <a:p>
            <a:r>
              <a:rPr lang="en-US" sz="1400" b="1" dirty="0"/>
              <a:t>(gop.relg1.Q0 - </a:t>
            </a:r>
            <a:r>
              <a:rPr lang="en-US" sz="1400" b="1" dirty="0" err="1"/>
              <a:t>gop.Q</a:t>
            </a:r>
            <a:r>
              <a:rPr lang="en-US" sz="1400" b="1" dirty="0"/>
              <a:t>) / gop.relg1.Q0</a:t>
            </a:r>
            <a:endParaRPr lang="en-US" dirty="0"/>
          </a:p>
        </p:txBody>
      </p:sp>
    </p:spTree>
    <p:extLst>
      <p:ext uri="{BB962C8B-B14F-4D97-AF65-F5344CB8AC3E}">
        <p14:creationId xmlns:p14="http://schemas.microsoft.com/office/powerpoint/2010/main" val="167986198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pic>
        <p:nvPicPr>
          <p:cNvPr id="6" name="Picture 5">
            <a:extLst>
              <a:ext uri="{FF2B5EF4-FFF2-40B4-BE49-F238E27FC236}">
                <a16:creationId xmlns:a16="http://schemas.microsoft.com/office/drawing/2014/main" id="{8E8BA1F7-9403-FF2C-AE08-026ABB225A3E}"/>
              </a:ext>
            </a:extLst>
          </p:cNvPr>
          <p:cNvPicPr>
            <a:picLocks noChangeAspect="1"/>
          </p:cNvPicPr>
          <p:nvPr/>
        </p:nvPicPr>
        <p:blipFill>
          <a:blip r:embed="rId3"/>
          <a:stretch>
            <a:fillRect/>
          </a:stretch>
        </p:blipFill>
        <p:spPr>
          <a:xfrm>
            <a:off x="315068" y="1094809"/>
            <a:ext cx="8513863" cy="2773245"/>
          </a:xfrm>
          <a:prstGeom prst="rect">
            <a:avLst/>
          </a:prstGeom>
        </p:spPr>
      </p:pic>
      <p:sp>
        <p:nvSpPr>
          <p:cNvPr id="10" name="TextBox 9">
            <a:extLst>
              <a:ext uri="{FF2B5EF4-FFF2-40B4-BE49-F238E27FC236}">
                <a16:creationId xmlns:a16="http://schemas.microsoft.com/office/drawing/2014/main" id="{FF2CFEB5-BE71-ABF4-488C-B7848633D57F}"/>
              </a:ext>
            </a:extLst>
          </p:cNvPr>
          <p:cNvSpPr txBox="1"/>
          <p:nvPr/>
        </p:nvSpPr>
        <p:spPr>
          <a:xfrm>
            <a:off x="437898" y="4074841"/>
            <a:ext cx="8109085" cy="646331"/>
          </a:xfrm>
          <a:prstGeom prst="rect">
            <a:avLst/>
          </a:prstGeom>
          <a:noFill/>
        </p:spPr>
        <p:txBody>
          <a:bodyPr wrap="square">
            <a:spAutoFit/>
          </a:bodyPr>
          <a:lstStyle/>
          <a:p>
            <a:r>
              <a:rPr lang="en-US" sz="1200" b="1" dirty="0"/>
              <a:t>Quarter-Quarter Coating</a:t>
            </a:r>
            <a:r>
              <a:rPr lang="en-US" sz="1200" dirty="0"/>
              <a:t>: This configuration consists of two layers, each a quarter-wavelength thick. The ideal situation for such a coating is to have zero reflectance at a specific wavelength, but due to practical limitations of material properties, perfect zero reflectance is usually not achieved.</a:t>
            </a:r>
          </a:p>
        </p:txBody>
      </p:sp>
    </p:spTree>
    <p:extLst>
      <p:ext uri="{BB962C8B-B14F-4D97-AF65-F5344CB8AC3E}">
        <p14:creationId xmlns:p14="http://schemas.microsoft.com/office/powerpoint/2010/main" val="3498076829"/>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pic>
        <p:nvPicPr>
          <p:cNvPr id="6" name="Picture 5">
            <a:extLst>
              <a:ext uri="{FF2B5EF4-FFF2-40B4-BE49-F238E27FC236}">
                <a16:creationId xmlns:a16="http://schemas.microsoft.com/office/drawing/2014/main" id="{8E8BA1F7-9403-FF2C-AE08-026ABB225A3E}"/>
              </a:ext>
            </a:extLst>
          </p:cNvPr>
          <p:cNvPicPr>
            <a:picLocks noChangeAspect="1"/>
          </p:cNvPicPr>
          <p:nvPr/>
        </p:nvPicPr>
        <p:blipFill>
          <a:blip r:embed="rId3"/>
          <a:stretch>
            <a:fillRect/>
          </a:stretch>
        </p:blipFill>
        <p:spPr>
          <a:xfrm>
            <a:off x="315068" y="888023"/>
            <a:ext cx="8513863" cy="2773245"/>
          </a:xfrm>
          <a:prstGeom prst="rect">
            <a:avLst/>
          </a:prstGeom>
        </p:spPr>
      </p:pic>
      <p:sp>
        <p:nvSpPr>
          <p:cNvPr id="7" name="TextBox 6">
            <a:extLst>
              <a:ext uri="{FF2B5EF4-FFF2-40B4-BE49-F238E27FC236}">
                <a16:creationId xmlns:a16="http://schemas.microsoft.com/office/drawing/2014/main" id="{03391885-214D-5B69-E416-985A0B530066}"/>
              </a:ext>
            </a:extLst>
          </p:cNvPr>
          <p:cNvSpPr txBox="1"/>
          <p:nvPr/>
        </p:nvSpPr>
        <p:spPr>
          <a:xfrm>
            <a:off x="736058" y="3886145"/>
            <a:ext cx="7671882" cy="738664"/>
          </a:xfrm>
          <a:prstGeom prst="rect">
            <a:avLst/>
          </a:prstGeom>
          <a:noFill/>
        </p:spPr>
        <p:txBody>
          <a:bodyPr wrap="square">
            <a:spAutoFit/>
          </a:bodyPr>
          <a:lstStyle/>
          <a:p>
            <a:r>
              <a:rPr lang="en-US" b="1" dirty="0"/>
              <a:t>Quarter-Half-Quarter Coating</a:t>
            </a:r>
            <a:r>
              <a:rPr lang="en-US" dirty="0"/>
              <a:t>: Adding a third layer, a half-wavelength thick, between the two quarter-wavelength layers forms this configuration. This setup is designed to reduce reflectance over a broader range of wavelengths.</a:t>
            </a:r>
          </a:p>
        </p:txBody>
      </p:sp>
    </p:spTree>
    <p:extLst>
      <p:ext uri="{BB962C8B-B14F-4D97-AF65-F5344CB8AC3E}">
        <p14:creationId xmlns:p14="http://schemas.microsoft.com/office/powerpoint/2010/main" val="21900816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pic>
        <p:nvPicPr>
          <p:cNvPr id="6" name="Picture 5">
            <a:extLst>
              <a:ext uri="{FF2B5EF4-FFF2-40B4-BE49-F238E27FC236}">
                <a16:creationId xmlns:a16="http://schemas.microsoft.com/office/drawing/2014/main" id="{8E8BA1F7-9403-FF2C-AE08-026ABB225A3E}"/>
              </a:ext>
            </a:extLst>
          </p:cNvPr>
          <p:cNvPicPr>
            <a:picLocks noChangeAspect="1"/>
          </p:cNvPicPr>
          <p:nvPr/>
        </p:nvPicPr>
        <p:blipFill>
          <a:blip r:embed="rId3"/>
          <a:stretch>
            <a:fillRect/>
          </a:stretch>
        </p:blipFill>
        <p:spPr>
          <a:xfrm>
            <a:off x="315068" y="828920"/>
            <a:ext cx="8513863" cy="2773245"/>
          </a:xfrm>
          <a:prstGeom prst="rect">
            <a:avLst/>
          </a:prstGeom>
        </p:spPr>
      </p:pic>
      <p:sp>
        <p:nvSpPr>
          <p:cNvPr id="4" name="TextBox 3">
            <a:extLst>
              <a:ext uri="{FF2B5EF4-FFF2-40B4-BE49-F238E27FC236}">
                <a16:creationId xmlns:a16="http://schemas.microsoft.com/office/drawing/2014/main" id="{5C25D8D8-ED09-C6E8-AB79-B0CFA71A4CD6}"/>
              </a:ext>
            </a:extLst>
          </p:cNvPr>
          <p:cNvSpPr txBox="1"/>
          <p:nvPr/>
        </p:nvSpPr>
        <p:spPr>
          <a:xfrm>
            <a:off x="605082" y="3812886"/>
            <a:ext cx="7933834" cy="892552"/>
          </a:xfrm>
          <a:prstGeom prst="rect">
            <a:avLst/>
          </a:prstGeom>
          <a:noFill/>
        </p:spPr>
        <p:txBody>
          <a:bodyPr wrap="square">
            <a:spAutoFit/>
          </a:bodyPr>
          <a:lstStyle/>
          <a:p>
            <a:pPr algn="just"/>
            <a:r>
              <a:rPr lang="en-US" sz="1300" dirty="0"/>
              <a:t>In the graph, the quarter-quarter coating (blue line) achieves low reflectance near a single wavelength but reflects more at other wavelengths.</a:t>
            </a:r>
          </a:p>
          <a:p>
            <a:pPr algn="just"/>
            <a:r>
              <a:rPr lang="en-US" sz="1300" dirty="0"/>
              <a:t>The quarter-half-quarter coating (green line) might have a slightly higher reflectance at its center wavelength, but overall, it maintains low reflectance across a much wider band of the spectrum.</a:t>
            </a:r>
          </a:p>
        </p:txBody>
      </p:sp>
    </p:spTree>
    <p:extLst>
      <p:ext uri="{BB962C8B-B14F-4D97-AF65-F5344CB8AC3E}">
        <p14:creationId xmlns:p14="http://schemas.microsoft.com/office/powerpoint/2010/main" val="260449764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pic>
        <p:nvPicPr>
          <p:cNvPr id="6" name="Picture 5">
            <a:extLst>
              <a:ext uri="{FF2B5EF4-FFF2-40B4-BE49-F238E27FC236}">
                <a16:creationId xmlns:a16="http://schemas.microsoft.com/office/drawing/2014/main" id="{8E8BA1F7-9403-FF2C-AE08-026ABB225A3E}"/>
              </a:ext>
            </a:extLst>
          </p:cNvPr>
          <p:cNvPicPr>
            <a:picLocks noChangeAspect="1"/>
          </p:cNvPicPr>
          <p:nvPr/>
        </p:nvPicPr>
        <p:blipFill>
          <a:blip r:embed="rId3"/>
          <a:stretch>
            <a:fillRect/>
          </a:stretch>
        </p:blipFill>
        <p:spPr>
          <a:xfrm>
            <a:off x="315068" y="828920"/>
            <a:ext cx="8513863" cy="2773245"/>
          </a:xfrm>
          <a:prstGeom prst="rect">
            <a:avLst/>
          </a:prstGeom>
        </p:spPr>
      </p:pic>
      <p:sp>
        <p:nvSpPr>
          <p:cNvPr id="5" name="TextBox 4">
            <a:extLst>
              <a:ext uri="{FF2B5EF4-FFF2-40B4-BE49-F238E27FC236}">
                <a16:creationId xmlns:a16="http://schemas.microsoft.com/office/drawing/2014/main" id="{ADCF52BC-8107-3EDF-E65E-433DD2A65DE2}"/>
              </a:ext>
            </a:extLst>
          </p:cNvPr>
          <p:cNvSpPr txBox="1"/>
          <p:nvPr/>
        </p:nvSpPr>
        <p:spPr>
          <a:xfrm>
            <a:off x="612301" y="3837526"/>
            <a:ext cx="8216630" cy="954107"/>
          </a:xfrm>
          <a:prstGeom prst="rect">
            <a:avLst/>
          </a:prstGeom>
          <a:noFill/>
        </p:spPr>
        <p:txBody>
          <a:bodyPr wrap="square">
            <a:spAutoFit/>
          </a:bodyPr>
          <a:lstStyle/>
          <a:p>
            <a:pPr algn="just"/>
            <a:r>
              <a:rPr lang="en-US" b="1" dirty="0"/>
              <a:t>Practical Implication</a:t>
            </a:r>
            <a:r>
              <a:rPr lang="en-US" dirty="0"/>
              <a:t>: Multi-layer coatings are more effective than single-layer ones for antireflective purposes, as they can address a range of wavelengths. This makes them suitable for various applications, where reducing glare and maximizing light transmission are crucial, such as in lenses and optical devices.</a:t>
            </a:r>
          </a:p>
        </p:txBody>
      </p:sp>
    </p:spTree>
    <p:extLst>
      <p:ext uri="{BB962C8B-B14F-4D97-AF65-F5344CB8AC3E}">
        <p14:creationId xmlns:p14="http://schemas.microsoft.com/office/powerpoint/2010/main" val="2595756923"/>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Anti-reflectivity.</a:t>
            </a:r>
          </a:p>
        </p:txBody>
      </p:sp>
      <p:pic>
        <p:nvPicPr>
          <p:cNvPr id="6" name="Picture 5">
            <a:extLst>
              <a:ext uri="{FF2B5EF4-FFF2-40B4-BE49-F238E27FC236}">
                <a16:creationId xmlns:a16="http://schemas.microsoft.com/office/drawing/2014/main" id="{8E8BA1F7-9403-FF2C-AE08-026ABB225A3E}"/>
              </a:ext>
            </a:extLst>
          </p:cNvPr>
          <p:cNvPicPr>
            <a:picLocks noChangeAspect="1"/>
          </p:cNvPicPr>
          <p:nvPr/>
        </p:nvPicPr>
        <p:blipFill>
          <a:blip r:embed="rId3"/>
          <a:stretch>
            <a:fillRect/>
          </a:stretch>
        </p:blipFill>
        <p:spPr>
          <a:xfrm>
            <a:off x="315068" y="828920"/>
            <a:ext cx="8513863" cy="2773245"/>
          </a:xfrm>
          <a:prstGeom prst="rect">
            <a:avLst/>
          </a:prstGeom>
        </p:spPr>
      </p:pic>
      <p:sp>
        <p:nvSpPr>
          <p:cNvPr id="8" name="TextBox 7">
            <a:extLst>
              <a:ext uri="{FF2B5EF4-FFF2-40B4-BE49-F238E27FC236}">
                <a16:creationId xmlns:a16="http://schemas.microsoft.com/office/drawing/2014/main" id="{0D989A1C-A2D5-FD21-7EC5-71AB2B3C3F9A}"/>
              </a:ext>
            </a:extLst>
          </p:cNvPr>
          <p:cNvSpPr txBox="1"/>
          <p:nvPr/>
        </p:nvSpPr>
        <p:spPr>
          <a:xfrm>
            <a:off x="570959" y="4052970"/>
            <a:ext cx="8002080" cy="523220"/>
          </a:xfrm>
          <a:prstGeom prst="rect">
            <a:avLst/>
          </a:prstGeom>
          <a:noFill/>
        </p:spPr>
        <p:txBody>
          <a:bodyPr wrap="square">
            <a:spAutoFit/>
          </a:bodyPr>
          <a:lstStyle/>
          <a:p>
            <a:r>
              <a:rPr lang="en-US" dirty="0"/>
              <a:t>By comparing these two coating strategies, the graph demonstrates the advantage of using multi-layer coatings for achieving efficient antireflective properties over a broader spectrum of light.</a:t>
            </a:r>
          </a:p>
        </p:txBody>
      </p:sp>
    </p:spTree>
    <p:extLst>
      <p:ext uri="{BB962C8B-B14F-4D97-AF65-F5344CB8AC3E}">
        <p14:creationId xmlns:p14="http://schemas.microsoft.com/office/powerpoint/2010/main" val="3125019789"/>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High Reflectance.</a:t>
            </a:r>
          </a:p>
        </p:txBody>
      </p:sp>
      <p:pic>
        <p:nvPicPr>
          <p:cNvPr id="4" name="Picture 3" descr="A graph with a blue line&#10;&#10;Description automatically generated">
            <a:extLst>
              <a:ext uri="{FF2B5EF4-FFF2-40B4-BE49-F238E27FC236}">
                <a16:creationId xmlns:a16="http://schemas.microsoft.com/office/drawing/2014/main" id="{8FA556F2-4A6B-8FB3-FFDC-908C05AAD6EF}"/>
              </a:ext>
            </a:extLst>
          </p:cNvPr>
          <p:cNvPicPr>
            <a:picLocks noChangeAspect="1"/>
          </p:cNvPicPr>
          <p:nvPr/>
        </p:nvPicPr>
        <p:blipFill>
          <a:blip r:embed="rId3"/>
          <a:stretch>
            <a:fillRect/>
          </a:stretch>
        </p:blipFill>
        <p:spPr>
          <a:xfrm>
            <a:off x="244689" y="889000"/>
            <a:ext cx="5613400" cy="3365500"/>
          </a:xfrm>
          <a:prstGeom prst="rect">
            <a:avLst/>
          </a:prstGeom>
        </p:spPr>
      </p:pic>
      <p:sp>
        <p:nvSpPr>
          <p:cNvPr id="11" name="TextBox 10">
            <a:extLst>
              <a:ext uri="{FF2B5EF4-FFF2-40B4-BE49-F238E27FC236}">
                <a16:creationId xmlns:a16="http://schemas.microsoft.com/office/drawing/2014/main" id="{4F4EFC28-D6D0-BE63-3CCA-C2C8BA5AF528}"/>
              </a:ext>
            </a:extLst>
          </p:cNvPr>
          <p:cNvSpPr txBox="1"/>
          <p:nvPr/>
        </p:nvSpPr>
        <p:spPr>
          <a:xfrm>
            <a:off x="5858089" y="1073727"/>
            <a:ext cx="2925693" cy="1492716"/>
          </a:xfrm>
          <a:prstGeom prst="rect">
            <a:avLst/>
          </a:prstGeom>
          <a:noFill/>
        </p:spPr>
        <p:txBody>
          <a:bodyPr wrap="square">
            <a:spAutoFit/>
          </a:bodyPr>
          <a:lstStyle/>
          <a:p>
            <a:r>
              <a:rPr lang="en-US" sz="1300" b="1" dirty="0"/>
              <a:t>Basic Concept of High-Low Index Stack</a:t>
            </a:r>
            <a:r>
              <a:rPr lang="en-US" sz="1300" dirty="0"/>
              <a:t>: In a high-low index stack, you have alternating layers of materials with high and low refractive indices. This specific configuration causes incident light waves to reflect multiple times within the stack.</a:t>
            </a:r>
          </a:p>
        </p:txBody>
      </p:sp>
    </p:spTree>
    <p:extLst>
      <p:ext uri="{BB962C8B-B14F-4D97-AF65-F5344CB8AC3E}">
        <p14:creationId xmlns:p14="http://schemas.microsoft.com/office/powerpoint/2010/main" val="623750494"/>
      </p:ext>
    </p:extLst>
  </p:cSld>
  <p:clrMapOvr>
    <a:masterClrMapping/>
  </p:clrMapOvr>
  <p:transition spd="slow">
    <p:push/>
  </p:transition>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High Reflectance.</a:t>
            </a:r>
          </a:p>
        </p:txBody>
      </p:sp>
      <p:pic>
        <p:nvPicPr>
          <p:cNvPr id="4" name="Picture 3" descr="A graph with a blue line&#10;&#10;Description automatically generated">
            <a:extLst>
              <a:ext uri="{FF2B5EF4-FFF2-40B4-BE49-F238E27FC236}">
                <a16:creationId xmlns:a16="http://schemas.microsoft.com/office/drawing/2014/main" id="{8FA556F2-4A6B-8FB3-FFDC-908C05AAD6EF}"/>
              </a:ext>
            </a:extLst>
          </p:cNvPr>
          <p:cNvPicPr>
            <a:picLocks noChangeAspect="1"/>
          </p:cNvPicPr>
          <p:nvPr/>
        </p:nvPicPr>
        <p:blipFill>
          <a:blip r:embed="rId3"/>
          <a:stretch>
            <a:fillRect/>
          </a:stretch>
        </p:blipFill>
        <p:spPr>
          <a:xfrm>
            <a:off x="244689" y="889000"/>
            <a:ext cx="5613400" cy="3365500"/>
          </a:xfrm>
          <a:prstGeom prst="rect">
            <a:avLst/>
          </a:prstGeom>
        </p:spPr>
      </p:pic>
      <p:sp>
        <p:nvSpPr>
          <p:cNvPr id="5" name="TextBox 4">
            <a:extLst>
              <a:ext uri="{FF2B5EF4-FFF2-40B4-BE49-F238E27FC236}">
                <a16:creationId xmlns:a16="http://schemas.microsoft.com/office/drawing/2014/main" id="{BAC6E456-BE74-1E35-F540-8069B76020F4}"/>
              </a:ext>
            </a:extLst>
          </p:cNvPr>
          <p:cNvSpPr txBox="1"/>
          <p:nvPr/>
        </p:nvSpPr>
        <p:spPr>
          <a:xfrm>
            <a:off x="5997538" y="888023"/>
            <a:ext cx="2797864" cy="1892826"/>
          </a:xfrm>
          <a:prstGeom prst="rect">
            <a:avLst/>
          </a:prstGeom>
          <a:noFill/>
        </p:spPr>
        <p:txBody>
          <a:bodyPr wrap="square">
            <a:spAutoFit/>
          </a:bodyPr>
          <a:lstStyle/>
          <a:p>
            <a:pPr algn="just"/>
            <a:r>
              <a:rPr lang="en-US" sz="1300" b="1" dirty="0"/>
              <a:t>Quarter-Quarter Wavelength Principle</a:t>
            </a:r>
            <a:r>
              <a:rPr lang="en-US" sz="1300" dirty="0"/>
              <a:t>: Each layer in your double-layer film is a quarter wavelength thick at the design wavelength. This thickness is chosen so that the reflected light from the boundaries of each layer constructively interferes, resulting in a higher overall reflectance.</a:t>
            </a:r>
          </a:p>
        </p:txBody>
      </p:sp>
    </p:spTree>
    <p:extLst>
      <p:ext uri="{BB962C8B-B14F-4D97-AF65-F5344CB8AC3E}">
        <p14:creationId xmlns:p14="http://schemas.microsoft.com/office/powerpoint/2010/main" val="3689857741"/>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5" name="Title 4">
            <a:extLst>
              <a:ext uri="{FF2B5EF4-FFF2-40B4-BE49-F238E27FC236}">
                <a16:creationId xmlns:a16="http://schemas.microsoft.com/office/drawing/2014/main" id="{AB09DC65-2F9D-4A3D-7A9E-FE2E8C86C233}"/>
              </a:ext>
            </a:extLst>
          </p:cNvPr>
          <p:cNvSpPr>
            <a:spLocks noGrp="1"/>
          </p:cNvSpPr>
          <p:nvPr>
            <p:ph type="title"/>
          </p:nvPr>
        </p:nvSpPr>
        <p:spPr>
          <a:xfrm>
            <a:off x="0" y="209597"/>
            <a:ext cx="5923404" cy="1400320"/>
          </a:xfrm>
        </p:spPr>
        <p:txBody>
          <a:bodyPr/>
          <a:lstStyle/>
          <a:p>
            <a:r>
              <a:rPr lang="en-US" dirty="0"/>
              <a:t>Heating, Ventilation, and Air Conditioning</a:t>
            </a:r>
          </a:p>
        </p:txBody>
      </p:sp>
      <p:sp>
        <p:nvSpPr>
          <p:cNvPr id="8" name="TextBox 7">
            <a:extLst>
              <a:ext uri="{FF2B5EF4-FFF2-40B4-BE49-F238E27FC236}">
                <a16:creationId xmlns:a16="http://schemas.microsoft.com/office/drawing/2014/main" id="{CFAB5D72-9CD2-B6DB-CB7C-C7EE81D428FE}"/>
              </a:ext>
            </a:extLst>
          </p:cNvPr>
          <p:cNvSpPr txBox="1"/>
          <p:nvPr/>
        </p:nvSpPr>
        <p:spPr>
          <a:xfrm>
            <a:off x="343710" y="1268198"/>
            <a:ext cx="5579694" cy="553998"/>
          </a:xfrm>
          <a:prstGeom prst="rect">
            <a:avLst/>
          </a:prstGeom>
          <a:noFill/>
        </p:spPr>
        <p:txBody>
          <a:bodyPr wrap="square" rtlCol="0">
            <a:spAutoFit/>
          </a:bodyPr>
          <a:lstStyle/>
          <a:p>
            <a:r>
              <a:rPr lang="en-US" sz="1500" dirty="0">
                <a:latin typeface="Montserrat" pitchFamily="2" charset="77"/>
              </a:rPr>
              <a:t>AC sales have been steadily increasing, quadrupling between 1990 and 2016 (135 million units sold in 2016).</a:t>
            </a:r>
          </a:p>
        </p:txBody>
      </p:sp>
      <p:pic>
        <p:nvPicPr>
          <p:cNvPr id="2" name="Picture 1">
            <a:extLst>
              <a:ext uri="{FF2B5EF4-FFF2-40B4-BE49-F238E27FC236}">
                <a16:creationId xmlns:a16="http://schemas.microsoft.com/office/drawing/2014/main" id="{815E6605-3410-BE79-E784-192DE0B33BDA}"/>
              </a:ext>
            </a:extLst>
          </p:cNvPr>
          <p:cNvPicPr>
            <a:picLocks noChangeAspect="1"/>
          </p:cNvPicPr>
          <p:nvPr/>
        </p:nvPicPr>
        <p:blipFill>
          <a:blip r:embed="rId3"/>
          <a:stretch>
            <a:fillRect/>
          </a:stretch>
        </p:blipFill>
        <p:spPr>
          <a:xfrm>
            <a:off x="343710" y="2191485"/>
            <a:ext cx="5166368" cy="1845631"/>
          </a:xfrm>
          <a:prstGeom prst="rect">
            <a:avLst/>
          </a:prstGeom>
        </p:spPr>
      </p:pic>
      <p:pic>
        <p:nvPicPr>
          <p:cNvPr id="10" name="Graphic 9">
            <a:extLst>
              <a:ext uri="{FF2B5EF4-FFF2-40B4-BE49-F238E27FC236}">
                <a16:creationId xmlns:a16="http://schemas.microsoft.com/office/drawing/2014/main" id="{F57A6408-2921-9D4C-E9A1-C68E00484BB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382068" y="909757"/>
            <a:ext cx="2217159" cy="2771448"/>
          </a:xfrm>
          <a:prstGeom prst="rect">
            <a:avLst/>
          </a:prstGeom>
        </p:spPr>
      </p:pic>
      <p:sp>
        <p:nvSpPr>
          <p:cNvPr id="13" name="TextBox 12">
            <a:extLst>
              <a:ext uri="{FF2B5EF4-FFF2-40B4-BE49-F238E27FC236}">
                <a16:creationId xmlns:a16="http://schemas.microsoft.com/office/drawing/2014/main" id="{4EF59A49-C947-0429-A174-C9F799E5EB65}"/>
              </a:ext>
            </a:extLst>
          </p:cNvPr>
          <p:cNvSpPr txBox="1"/>
          <p:nvPr/>
        </p:nvSpPr>
        <p:spPr>
          <a:xfrm>
            <a:off x="343710" y="4052453"/>
            <a:ext cx="4906991" cy="954107"/>
          </a:xfrm>
          <a:prstGeom prst="rect">
            <a:avLst/>
          </a:prstGeom>
          <a:noFill/>
        </p:spPr>
        <p:txBody>
          <a:bodyPr wrap="square" rtlCol="0">
            <a:spAutoFit/>
          </a:bodyPr>
          <a:lstStyle/>
          <a:p>
            <a:pPr algn="just"/>
            <a:r>
              <a:rPr lang="en-US" b="1" i="1" dirty="0"/>
              <a:t>Key message</a:t>
            </a:r>
            <a:r>
              <a:rPr lang="en-US" dirty="0"/>
              <a:t>: Sales of ACs, particularly to households, continue to grow briskly, pushing up the total</a:t>
            </a:r>
          </a:p>
          <a:p>
            <a:pPr algn="just"/>
            <a:r>
              <a:rPr lang="en-US" dirty="0"/>
              <a:t>stock of units and global cooling capacity.</a:t>
            </a:r>
          </a:p>
          <a:p>
            <a:pPr algn="just"/>
            <a:endParaRPr lang="en-US" dirty="0"/>
          </a:p>
        </p:txBody>
      </p:sp>
      <p:sp>
        <p:nvSpPr>
          <p:cNvPr id="14" name="TextBox 13">
            <a:extLst>
              <a:ext uri="{FF2B5EF4-FFF2-40B4-BE49-F238E27FC236}">
                <a16:creationId xmlns:a16="http://schemas.microsoft.com/office/drawing/2014/main" id="{B493F810-BF6C-2DE2-26BC-E56AF545CAE1}"/>
              </a:ext>
            </a:extLst>
          </p:cNvPr>
          <p:cNvSpPr txBox="1"/>
          <p:nvPr/>
        </p:nvSpPr>
        <p:spPr>
          <a:xfrm>
            <a:off x="343710" y="1883708"/>
            <a:ext cx="3971981" cy="307777"/>
          </a:xfrm>
          <a:prstGeom prst="rect">
            <a:avLst/>
          </a:prstGeom>
          <a:noFill/>
        </p:spPr>
        <p:txBody>
          <a:bodyPr wrap="square" rtlCol="0">
            <a:spAutoFit/>
          </a:bodyPr>
          <a:lstStyle/>
          <a:p>
            <a:r>
              <a:rPr lang="en-US" i="1" dirty="0"/>
              <a:t>Worldwide stock and capacity of ACs by sector.</a:t>
            </a:r>
          </a:p>
        </p:txBody>
      </p:sp>
    </p:spTree>
    <p:extLst>
      <p:ext uri="{BB962C8B-B14F-4D97-AF65-F5344CB8AC3E}">
        <p14:creationId xmlns:p14="http://schemas.microsoft.com/office/powerpoint/2010/main" val="3492569129"/>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High Reflectance.</a:t>
            </a:r>
          </a:p>
        </p:txBody>
      </p:sp>
      <p:pic>
        <p:nvPicPr>
          <p:cNvPr id="4" name="Picture 3" descr="A graph with a blue line&#10;&#10;Description automatically generated">
            <a:extLst>
              <a:ext uri="{FF2B5EF4-FFF2-40B4-BE49-F238E27FC236}">
                <a16:creationId xmlns:a16="http://schemas.microsoft.com/office/drawing/2014/main" id="{8FA556F2-4A6B-8FB3-FFDC-908C05AAD6EF}"/>
              </a:ext>
            </a:extLst>
          </p:cNvPr>
          <p:cNvPicPr>
            <a:picLocks noChangeAspect="1"/>
          </p:cNvPicPr>
          <p:nvPr/>
        </p:nvPicPr>
        <p:blipFill>
          <a:blip r:embed="rId3"/>
          <a:stretch>
            <a:fillRect/>
          </a:stretch>
        </p:blipFill>
        <p:spPr>
          <a:xfrm>
            <a:off x="244689" y="889000"/>
            <a:ext cx="5613400" cy="3365500"/>
          </a:xfrm>
          <a:prstGeom prst="rect">
            <a:avLst/>
          </a:prstGeom>
        </p:spPr>
      </p:pic>
      <p:sp>
        <p:nvSpPr>
          <p:cNvPr id="6" name="TextBox 5">
            <a:extLst>
              <a:ext uri="{FF2B5EF4-FFF2-40B4-BE49-F238E27FC236}">
                <a16:creationId xmlns:a16="http://schemas.microsoft.com/office/drawing/2014/main" id="{F8855894-1539-3BA7-C8CC-B3B977BC1490}"/>
              </a:ext>
            </a:extLst>
          </p:cNvPr>
          <p:cNvSpPr txBox="1"/>
          <p:nvPr/>
        </p:nvSpPr>
        <p:spPr>
          <a:xfrm>
            <a:off x="5941216" y="888023"/>
            <a:ext cx="2717875" cy="1600438"/>
          </a:xfrm>
          <a:prstGeom prst="rect">
            <a:avLst/>
          </a:prstGeom>
          <a:noFill/>
        </p:spPr>
        <p:txBody>
          <a:bodyPr wrap="square">
            <a:spAutoFit/>
          </a:bodyPr>
          <a:lstStyle/>
          <a:p>
            <a:r>
              <a:rPr lang="en-US" b="1" dirty="0"/>
              <a:t>Design Wavelength</a:t>
            </a:r>
            <a:r>
              <a:rPr lang="en-US" dirty="0"/>
              <a:t>: The wavelength, here 550 nm, where the reflectance is maximized. It is at this wavelength that constructive interference is optimal, resulting in the highest reflectance.</a:t>
            </a:r>
          </a:p>
        </p:txBody>
      </p:sp>
    </p:spTree>
    <p:extLst>
      <p:ext uri="{BB962C8B-B14F-4D97-AF65-F5344CB8AC3E}">
        <p14:creationId xmlns:p14="http://schemas.microsoft.com/office/powerpoint/2010/main" val="1219697795"/>
      </p:ext>
    </p:extLst>
  </p:cSld>
  <p:clrMapOvr>
    <a:masterClrMapping/>
  </p:clrMapOvr>
  <p:transition spd="slow">
    <p:push/>
  </p:transition>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High Reflectance.</a:t>
            </a:r>
          </a:p>
        </p:txBody>
      </p:sp>
      <p:pic>
        <p:nvPicPr>
          <p:cNvPr id="2" name="Picture 1">
            <a:extLst>
              <a:ext uri="{FF2B5EF4-FFF2-40B4-BE49-F238E27FC236}">
                <a16:creationId xmlns:a16="http://schemas.microsoft.com/office/drawing/2014/main" id="{FCED635B-137E-399E-A705-EC43BEEDA800}"/>
              </a:ext>
            </a:extLst>
          </p:cNvPr>
          <p:cNvPicPr>
            <a:picLocks noChangeAspect="1"/>
          </p:cNvPicPr>
          <p:nvPr/>
        </p:nvPicPr>
        <p:blipFill>
          <a:blip r:embed="rId3"/>
          <a:stretch>
            <a:fillRect/>
          </a:stretch>
        </p:blipFill>
        <p:spPr>
          <a:xfrm>
            <a:off x="259474" y="796636"/>
            <a:ext cx="3869181" cy="3166352"/>
          </a:xfrm>
          <a:prstGeom prst="rect">
            <a:avLst/>
          </a:prstGeom>
        </p:spPr>
      </p:pic>
      <p:pic>
        <p:nvPicPr>
          <p:cNvPr id="5" name="Picture 4" descr="A graph with a blue line&#10;&#10;Description automatically generated">
            <a:extLst>
              <a:ext uri="{FF2B5EF4-FFF2-40B4-BE49-F238E27FC236}">
                <a16:creationId xmlns:a16="http://schemas.microsoft.com/office/drawing/2014/main" id="{CA465A2F-E476-C15A-95CB-BC9CFAED1836}"/>
              </a:ext>
            </a:extLst>
          </p:cNvPr>
          <p:cNvPicPr>
            <a:picLocks noChangeAspect="1"/>
          </p:cNvPicPr>
          <p:nvPr/>
        </p:nvPicPr>
        <p:blipFill>
          <a:blip r:embed="rId4"/>
          <a:stretch>
            <a:fillRect/>
          </a:stretch>
        </p:blipFill>
        <p:spPr>
          <a:xfrm>
            <a:off x="4239490" y="816832"/>
            <a:ext cx="2927071" cy="1754918"/>
          </a:xfrm>
          <a:prstGeom prst="rect">
            <a:avLst/>
          </a:prstGeom>
        </p:spPr>
      </p:pic>
      <p:sp>
        <p:nvSpPr>
          <p:cNvPr id="7" name="TextBox 6">
            <a:extLst>
              <a:ext uri="{FF2B5EF4-FFF2-40B4-BE49-F238E27FC236}">
                <a16:creationId xmlns:a16="http://schemas.microsoft.com/office/drawing/2014/main" id="{B5F46BE5-DA83-AA4E-C853-A248D16081FF}"/>
              </a:ext>
            </a:extLst>
          </p:cNvPr>
          <p:cNvSpPr txBox="1"/>
          <p:nvPr/>
        </p:nvSpPr>
        <p:spPr>
          <a:xfrm>
            <a:off x="4239490" y="2634110"/>
            <a:ext cx="3318165" cy="1439126"/>
          </a:xfrm>
          <a:prstGeom prst="rect">
            <a:avLst/>
          </a:prstGeom>
          <a:noFill/>
        </p:spPr>
        <p:txBody>
          <a:bodyPr wrap="square">
            <a:spAutoFit/>
          </a:bodyPr>
          <a:lstStyle/>
          <a:p>
            <a:r>
              <a:rPr lang="en-US" b="1" dirty="0"/>
              <a:t>Stopband</a:t>
            </a:r>
            <a:r>
              <a:rPr lang="en-US" dirty="0"/>
              <a:t>: The central region of high reflectance can be tuned to different wavelengths by changing the layer thickness, with the thicknesses being a quarter-wavelength at the design wavelength of 550 nm.</a:t>
            </a:r>
          </a:p>
        </p:txBody>
      </p:sp>
    </p:spTree>
    <p:extLst>
      <p:ext uri="{BB962C8B-B14F-4D97-AF65-F5344CB8AC3E}">
        <p14:creationId xmlns:p14="http://schemas.microsoft.com/office/powerpoint/2010/main" val="724054983"/>
      </p:ext>
    </p:extLst>
  </p:cSld>
  <p:clrMapOvr>
    <a:masterClrMapping/>
  </p:clrMapOvr>
  <p:transition spd="slow">
    <p:push/>
  </p:transition>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Modeling High Reflectance.</a:t>
            </a:r>
          </a:p>
        </p:txBody>
      </p:sp>
      <p:pic>
        <p:nvPicPr>
          <p:cNvPr id="2" name="Picture 1">
            <a:extLst>
              <a:ext uri="{FF2B5EF4-FFF2-40B4-BE49-F238E27FC236}">
                <a16:creationId xmlns:a16="http://schemas.microsoft.com/office/drawing/2014/main" id="{FCED635B-137E-399E-A705-EC43BEEDA800}"/>
              </a:ext>
            </a:extLst>
          </p:cNvPr>
          <p:cNvPicPr>
            <a:picLocks noChangeAspect="1"/>
          </p:cNvPicPr>
          <p:nvPr/>
        </p:nvPicPr>
        <p:blipFill>
          <a:blip r:embed="rId3"/>
          <a:stretch>
            <a:fillRect/>
          </a:stretch>
        </p:blipFill>
        <p:spPr>
          <a:xfrm>
            <a:off x="259474" y="796636"/>
            <a:ext cx="3869181" cy="3166352"/>
          </a:xfrm>
          <a:prstGeom prst="rect">
            <a:avLst/>
          </a:prstGeom>
        </p:spPr>
      </p:pic>
      <p:pic>
        <p:nvPicPr>
          <p:cNvPr id="5" name="Picture 4" descr="A graph with a blue line&#10;&#10;Description automatically generated">
            <a:extLst>
              <a:ext uri="{FF2B5EF4-FFF2-40B4-BE49-F238E27FC236}">
                <a16:creationId xmlns:a16="http://schemas.microsoft.com/office/drawing/2014/main" id="{CA465A2F-E476-C15A-95CB-BC9CFAED1836}"/>
              </a:ext>
            </a:extLst>
          </p:cNvPr>
          <p:cNvPicPr>
            <a:picLocks noChangeAspect="1"/>
          </p:cNvPicPr>
          <p:nvPr/>
        </p:nvPicPr>
        <p:blipFill>
          <a:blip r:embed="rId4"/>
          <a:stretch>
            <a:fillRect/>
          </a:stretch>
        </p:blipFill>
        <p:spPr>
          <a:xfrm>
            <a:off x="4239490" y="816832"/>
            <a:ext cx="2927071" cy="1754918"/>
          </a:xfrm>
          <a:prstGeom prst="rect">
            <a:avLst/>
          </a:prstGeom>
        </p:spPr>
      </p:pic>
      <p:sp>
        <p:nvSpPr>
          <p:cNvPr id="10" name="TextBox 9">
            <a:extLst>
              <a:ext uri="{FF2B5EF4-FFF2-40B4-BE49-F238E27FC236}">
                <a16:creationId xmlns:a16="http://schemas.microsoft.com/office/drawing/2014/main" id="{56315913-D850-B7FE-BF39-DC222BF4E8B3}"/>
              </a:ext>
            </a:extLst>
          </p:cNvPr>
          <p:cNvSpPr txBox="1"/>
          <p:nvPr/>
        </p:nvSpPr>
        <p:spPr>
          <a:xfrm>
            <a:off x="4239490" y="2638354"/>
            <a:ext cx="3221181" cy="1384995"/>
          </a:xfrm>
          <a:prstGeom prst="rect">
            <a:avLst/>
          </a:prstGeom>
          <a:noFill/>
        </p:spPr>
        <p:txBody>
          <a:bodyPr wrap="square">
            <a:spAutoFit/>
          </a:bodyPr>
          <a:lstStyle/>
          <a:p>
            <a:r>
              <a:rPr lang="en-US" b="1" dirty="0"/>
              <a:t>Design Application</a:t>
            </a:r>
            <a:r>
              <a:rPr lang="en-US" dirty="0"/>
              <a:t>: Such high-reflectance stacks are also known as dielectric mirrors and can be tailored to specific wavelengths, making them useful in applications requiring highly reflective surfaces.</a:t>
            </a:r>
          </a:p>
        </p:txBody>
      </p:sp>
    </p:spTree>
    <p:extLst>
      <p:ext uri="{BB962C8B-B14F-4D97-AF65-F5344CB8AC3E}">
        <p14:creationId xmlns:p14="http://schemas.microsoft.com/office/powerpoint/2010/main" val="1570237749"/>
      </p:ext>
    </p:extLst>
  </p:cSld>
  <p:clrMapOvr>
    <a:masterClrMapping/>
  </p:clrMapOvr>
  <p:transition spd="slow">
    <p:push/>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544902" y="315323"/>
            <a:ext cx="7704000" cy="572700"/>
          </a:xfrm>
        </p:spPr>
        <p:txBody>
          <a:bodyPr/>
          <a:lstStyle/>
          <a:p>
            <a:r>
              <a:rPr lang="en-US" dirty="0"/>
              <a:t>COMSOL: Modelling PDRCs.</a:t>
            </a:r>
          </a:p>
        </p:txBody>
      </p:sp>
      <p:sp>
        <p:nvSpPr>
          <p:cNvPr id="4" name="TextBox 3">
            <a:extLst>
              <a:ext uri="{FF2B5EF4-FFF2-40B4-BE49-F238E27FC236}">
                <a16:creationId xmlns:a16="http://schemas.microsoft.com/office/drawing/2014/main" id="{65EEE1BB-5ED6-0301-4C0D-D655D76B819A}"/>
              </a:ext>
            </a:extLst>
          </p:cNvPr>
          <p:cNvSpPr txBox="1"/>
          <p:nvPr/>
        </p:nvSpPr>
        <p:spPr>
          <a:xfrm>
            <a:off x="1692028" y="1104592"/>
            <a:ext cx="5232443" cy="307777"/>
          </a:xfrm>
          <a:prstGeom prst="rect">
            <a:avLst/>
          </a:prstGeom>
          <a:noFill/>
        </p:spPr>
        <p:txBody>
          <a:bodyPr wrap="square" rtlCol="0">
            <a:spAutoFit/>
          </a:bodyPr>
          <a:lstStyle/>
          <a:p>
            <a:r>
              <a:rPr lang="en-US" dirty="0"/>
              <a:t>At Hudgings lab, one of the simplest PDRCs has this structure:</a:t>
            </a:r>
          </a:p>
        </p:txBody>
      </p:sp>
      <p:pic>
        <p:nvPicPr>
          <p:cNvPr id="6" name="Picture 5">
            <a:extLst>
              <a:ext uri="{FF2B5EF4-FFF2-40B4-BE49-F238E27FC236}">
                <a16:creationId xmlns:a16="http://schemas.microsoft.com/office/drawing/2014/main" id="{9A47D426-575F-278F-43C9-7F73CC9BA503}"/>
              </a:ext>
            </a:extLst>
          </p:cNvPr>
          <p:cNvPicPr>
            <a:picLocks noChangeAspect="1"/>
          </p:cNvPicPr>
          <p:nvPr/>
        </p:nvPicPr>
        <p:blipFill>
          <a:blip r:embed="rId3"/>
          <a:stretch>
            <a:fillRect/>
          </a:stretch>
        </p:blipFill>
        <p:spPr>
          <a:xfrm>
            <a:off x="2381952" y="1762002"/>
            <a:ext cx="3300613" cy="1304634"/>
          </a:xfrm>
          <a:prstGeom prst="rect">
            <a:avLst/>
          </a:prstGeom>
        </p:spPr>
      </p:pic>
      <p:sp>
        <p:nvSpPr>
          <p:cNvPr id="7" name="TextBox 6">
            <a:extLst>
              <a:ext uri="{FF2B5EF4-FFF2-40B4-BE49-F238E27FC236}">
                <a16:creationId xmlns:a16="http://schemas.microsoft.com/office/drawing/2014/main" id="{E4EF75D7-963F-5C52-EA3F-ECB74ADFCAB6}"/>
              </a:ext>
            </a:extLst>
          </p:cNvPr>
          <p:cNvSpPr txBox="1"/>
          <p:nvPr/>
        </p:nvSpPr>
        <p:spPr>
          <a:xfrm>
            <a:off x="1772274" y="3459951"/>
            <a:ext cx="4772891" cy="738664"/>
          </a:xfrm>
          <a:prstGeom prst="rect">
            <a:avLst/>
          </a:prstGeom>
          <a:noFill/>
        </p:spPr>
        <p:txBody>
          <a:bodyPr wrap="square" rtlCol="0">
            <a:spAutoFit/>
          </a:bodyPr>
          <a:lstStyle/>
          <a:p>
            <a:r>
              <a:rPr lang="en-US" dirty="0"/>
              <a:t>I started modelling the PDRC layer by layer starting with Silica glass and working my way up to PDMS, each time plotting the reflectance versus the wavelength.</a:t>
            </a:r>
          </a:p>
        </p:txBody>
      </p:sp>
    </p:spTree>
    <p:extLst>
      <p:ext uri="{BB962C8B-B14F-4D97-AF65-F5344CB8AC3E}">
        <p14:creationId xmlns:p14="http://schemas.microsoft.com/office/powerpoint/2010/main" val="1786498412"/>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471054" y="315323"/>
            <a:ext cx="7704000" cy="572700"/>
          </a:xfrm>
        </p:spPr>
        <p:txBody>
          <a:bodyPr/>
          <a:lstStyle/>
          <a:p>
            <a:r>
              <a:rPr lang="en-US" dirty="0"/>
              <a:t>COMSOL: Modelling PDRCs (Just Glass).</a:t>
            </a:r>
          </a:p>
        </p:txBody>
      </p:sp>
      <p:sp>
        <p:nvSpPr>
          <p:cNvPr id="9" name="TextBox 8">
            <a:extLst>
              <a:ext uri="{FF2B5EF4-FFF2-40B4-BE49-F238E27FC236}">
                <a16:creationId xmlns:a16="http://schemas.microsoft.com/office/drawing/2014/main" id="{8F20161E-9A46-6BC2-9C72-B04F09DA48B3}"/>
              </a:ext>
            </a:extLst>
          </p:cNvPr>
          <p:cNvSpPr txBox="1"/>
          <p:nvPr/>
        </p:nvSpPr>
        <p:spPr>
          <a:xfrm>
            <a:off x="644672" y="888023"/>
            <a:ext cx="5320146" cy="307777"/>
          </a:xfrm>
          <a:prstGeom prst="rect">
            <a:avLst/>
          </a:prstGeom>
          <a:noFill/>
        </p:spPr>
        <p:txBody>
          <a:bodyPr wrap="square">
            <a:spAutoFit/>
          </a:bodyPr>
          <a:lstStyle/>
          <a:p>
            <a:r>
              <a:rPr lang="en-US" dirty="0"/>
              <a:t>Used Corning® HPFS® 7980 Fused Silica as the substrate</a:t>
            </a:r>
          </a:p>
        </p:txBody>
      </p:sp>
      <p:pic>
        <p:nvPicPr>
          <p:cNvPr id="10" name="Picture 9">
            <a:extLst>
              <a:ext uri="{FF2B5EF4-FFF2-40B4-BE49-F238E27FC236}">
                <a16:creationId xmlns:a16="http://schemas.microsoft.com/office/drawing/2014/main" id="{24543E7E-90E5-CB9C-5D7D-BAC1C23ECA96}"/>
              </a:ext>
            </a:extLst>
          </p:cNvPr>
          <p:cNvPicPr>
            <a:picLocks noChangeAspect="1"/>
          </p:cNvPicPr>
          <p:nvPr/>
        </p:nvPicPr>
        <p:blipFill>
          <a:blip r:embed="rId3"/>
          <a:stretch>
            <a:fillRect/>
          </a:stretch>
        </p:blipFill>
        <p:spPr>
          <a:xfrm>
            <a:off x="644672" y="1195800"/>
            <a:ext cx="8028274" cy="3661921"/>
          </a:xfrm>
          <a:prstGeom prst="rect">
            <a:avLst/>
          </a:prstGeom>
        </p:spPr>
      </p:pic>
    </p:spTree>
    <p:extLst>
      <p:ext uri="{BB962C8B-B14F-4D97-AF65-F5344CB8AC3E}">
        <p14:creationId xmlns:p14="http://schemas.microsoft.com/office/powerpoint/2010/main" val="875873729"/>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471054" y="315323"/>
            <a:ext cx="7704000" cy="572700"/>
          </a:xfrm>
        </p:spPr>
        <p:txBody>
          <a:bodyPr/>
          <a:lstStyle/>
          <a:p>
            <a:r>
              <a:rPr lang="en-US" dirty="0"/>
              <a:t>COMSOL: Modelling PDRCs (Just Glass).</a:t>
            </a:r>
          </a:p>
        </p:txBody>
      </p:sp>
      <p:sp>
        <p:nvSpPr>
          <p:cNvPr id="8" name="TextBox 7">
            <a:extLst>
              <a:ext uri="{FF2B5EF4-FFF2-40B4-BE49-F238E27FC236}">
                <a16:creationId xmlns:a16="http://schemas.microsoft.com/office/drawing/2014/main" id="{AF040B9C-6FE1-C321-F26A-AB2B60EAF4DF}"/>
              </a:ext>
            </a:extLst>
          </p:cNvPr>
          <p:cNvSpPr txBox="1"/>
          <p:nvPr/>
        </p:nvSpPr>
        <p:spPr>
          <a:xfrm>
            <a:off x="325582" y="1001317"/>
            <a:ext cx="4572000" cy="692497"/>
          </a:xfrm>
          <a:prstGeom prst="rect">
            <a:avLst/>
          </a:prstGeom>
          <a:noFill/>
        </p:spPr>
        <p:txBody>
          <a:bodyPr wrap="square">
            <a:spAutoFit/>
          </a:bodyPr>
          <a:lstStyle/>
          <a:p>
            <a:pPr algn="just"/>
            <a:r>
              <a:rPr lang="en-US" sz="1300" dirty="0"/>
              <a:t>For accurate simulations across a spectrum, it is essential to employ materials whose refractive indices are not fixed but change with wavelength. </a:t>
            </a:r>
          </a:p>
        </p:txBody>
      </p:sp>
      <p:sp>
        <p:nvSpPr>
          <p:cNvPr id="12" name="TextBox 11">
            <a:extLst>
              <a:ext uri="{FF2B5EF4-FFF2-40B4-BE49-F238E27FC236}">
                <a16:creationId xmlns:a16="http://schemas.microsoft.com/office/drawing/2014/main" id="{20B0791B-E917-E9EC-10B2-8BBE79CD5938}"/>
              </a:ext>
            </a:extLst>
          </p:cNvPr>
          <p:cNvSpPr txBox="1"/>
          <p:nvPr/>
        </p:nvSpPr>
        <p:spPr>
          <a:xfrm>
            <a:off x="865037" y="1912949"/>
            <a:ext cx="4849091" cy="307777"/>
          </a:xfrm>
          <a:prstGeom prst="rect">
            <a:avLst/>
          </a:prstGeom>
          <a:noFill/>
        </p:spPr>
        <p:txBody>
          <a:bodyPr wrap="square">
            <a:spAutoFit/>
          </a:bodyPr>
          <a:lstStyle/>
          <a:p>
            <a:r>
              <a:rPr lang="en-US" sz="1400" dirty="0"/>
              <a:t>This variability is addressed using an interpolation function. </a:t>
            </a:r>
            <a:endParaRPr lang="en-US" dirty="0"/>
          </a:p>
        </p:txBody>
      </p:sp>
      <p:sp>
        <p:nvSpPr>
          <p:cNvPr id="14" name="TextBox 13">
            <a:extLst>
              <a:ext uri="{FF2B5EF4-FFF2-40B4-BE49-F238E27FC236}">
                <a16:creationId xmlns:a16="http://schemas.microsoft.com/office/drawing/2014/main" id="{0B424DF4-9FBF-C499-C2ED-D5F19FF84316}"/>
              </a:ext>
            </a:extLst>
          </p:cNvPr>
          <p:cNvSpPr txBox="1"/>
          <p:nvPr/>
        </p:nvSpPr>
        <p:spPr>
          <a:xfrm>
            <a:off x="1773382" y="2439862"/>
            <a:ext cx="4572000" cy="523220"/>
          </a:xfrm>
          <a:prstGeom prst="rect">
            <a:avLst/>
          </a:prstGeom>
          <a:noFill/>
        </p:spPr>
        <p:txBody>
          <a:bodyPr wrap="square">
            <a:spAutoFit/>
          </a:bodyPr>
          <a:lstStyle/>
          <a:p>
            <a:pPr algn="just"/>
            <a:r>
              <a:rPr lang="en-US" sz="1400" dirty="0"/>
              <a:t>This function relies on a data table correlating the refractive index with specific wavelengths over a range. </a:t>
            </a:r>
            <a:endParaRPr lang="en-US" dirty="0"/>
          </a:p>
        </p:txBody>
      </p:sp>
      <p:sp>
        <p:nvSpPr>
          <p:cNvPr id="16" name="TextBox 15">
            <a:extLst>
              <a:ext uri="{FF2B5EF4-FFF2-40B4-BE49-F238E27FC236}">
                <a16:creationId xmlns:a16="http://schemas.microsoft.com/office/drawing/2014/main" id="{DD7EE142-F74C-89A3-EE46-449F4AFD5614}"/>
              </a:ext>
            </a:extLst>
          </p:cNvPr>
          <p:cNvSpPr txBox="1"/>
          <p:nvPr/>
        </p:nvSpPr>
        <p:spPr>
          <a:xfrm>
            <a:off x="3428128" y="3295511"/>
            <a:ext cx="4572000" cy="954107"/>
          </a:xfrm>
          <a:prstGeom prst="rect">
            <a:avLst/>
          </a:prstGeom>
          <a:noFill/>
        </p:spPr>
        <p:txBody>
          <a:bodyPr wrap="square">
            <a:spAutoFit/>
          </a:bodyPr>
          <a:lstStyle/>
          <a:p>
            <a:pPr algn="just"/>
            <a:r>
              <a:rPr lang="en-US" sz="1400" dirty="0"/>
              <a:t>In COMSOL, such a function enables the simulation to adapt the material's refractive index for any given wavelength, reflecting the material's optical characteristics more realistically.</a:t>
            </a:r>
            <a:endParaRPr lang="en-US" dirty="0"/>
          </a:p>
        </p:txBody>
      </p:sp>
    </p:spTree>
    <p:extLst>
      <p:ext uri="{BB962C8B-B14F-4D97-AF65-F5344CB8AC3E}">
        <p14:creationId xmlns:p14="http://schemas.microsoft.com/office/powerpoint/2010/main" val="381033313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471054" y="315323"/>
            <a:ext cx="7704000" cy="572700"/>
          </a:xfrm>
        </p:spPr>
        <p:txBody>
          <a:bodyPr/>
          <a:lstStyle/>
          <a:p>
            <a:r>
              <a:rPr lang="en-US" dirty="0"/>
              <a:t>COMSOL: Modelling PDRCs (Just Glass).</a:t>
            </a:r>
          </a:p>
        </p:txBody>
      </p:sp>
      <p:sp>
        <p:nvSpPr>
          <p:cNvPr id="9" name="TextBox 8">
            <a:extLst>
              <a:ext uri="{FF2B5EF4-FFF2-40B4-BE49-F238E27FC236}">
                <a16:creationId xmlns:a16="http://schemas.microsoft.com/office/drawing/2014/main" id="{8F20161E-9A46-6BC2-9C72-B04F09DA48B3}"/>
              </a:ext>
            </a:extLst>
          </p:cNvPr>
          <p:cNvSpPr txBox="1"/>
          <p:nvPr/>
        </p:nvSpPr>
        <p:spPr>
          <a:xfrm>
            <a:off x="727363" y="1029083"/>
            <a:ext cx="3192601" cy="307777"/>
          </a:xfrm>
          <a:prstGeom prst="rect">
            <a:avLst/>
          </a:prstGeom>
          <a:noFill/>
        </p:spPr>
        <p:txBody>
          <a:bodyPr wrap="square">
            <a:spAutoFit/>
          </a:bodyPr>
          <a:lstStyle/>
          <a:p>
            <a:r>
              <a:rPr lang="en-US" dirty="0"/>
              <a:t>Corning® HPFS® 7980 Fused Silica.</a:t>
            </a:r>
          </a:p>
        </p:txBody>
      </p:sp>
      <p:pic>
        <p:nvPicPr>
          <p:cNvPr id="4" name="Picture 3">
            <a:extLst>
              <a:ext uri="{FF2B5EF4-FFF2-40B4-BE49-F238E27FC236}">
                <a16:creationId xmlns:a16="http://schemas.microsoft.com/office/drawing/2014/main" id="{359A1986-627B-6917-2DE8-8F0663A4DE22}"/>
              </a:ext>
            </a:extLst>
          </p:cNvPr>
          <p:cNvPicPr>
            <a:picLocks noChangeAspect="1"/>
          </p:cNvPicPr>
          <p:nvPr/>
        </p:nvPicPr>
        <p:blipFill>
          <a:blip r:embed="rId3"/>
          <a:stretch>
            <a:fillRect/>
          </a:stretch>
        </p:blipFill>
        <p:spPr>
          <a:xfrm>
            <a:off x="387871" y="1413943"/>
            <a:ext cx="3886256" cy="3059677"/>
          </a:xfrm>
          <a:prstGeom prst="rect">
            <a:avLst/>
          </a:prstGeom>
        </p:spPr>
      </p:pic>
      <p:sp>
        <p:nvSpPr>
          <p:cNvPr id="7" name="TextBox 6">
            <a:extLst>
              <a:ext uri="{FF2B5EF4-FFF2-40B4-BE49-F238E27FC236}">
                <a16:creationId xmlns:a16="http://schemas.microsoft.com/office/drawing/2014/main" id="{79011CF3-C76B-1351-AC8F-313EA1CA46C6}"/>
              </a:ext>
            </a:extLst>
          </p:cNvPr>
          <p:cNvSpPr txBox="1"/>
          <p:nvPr/>
        </p:nvSpPr>
        <p:spPr>
          <a:xfrm>
            <a:off x="4721158" y="1317232"/>
            <a:ext cx="3255818" cy="1692771"/>
          </a:xfrm>
          <a:prstGeom prst="rect">
            <a:avLst/>
          </a:prstGeom>
          <a:noFill/>
        </p:spPr>
        <p:txBody>
          <a:bodyPr wrap="square">
            <a:spAutoFit/>
          </a:bodyPr>
          <a:lstStyle/>
          <a:p>
            <a:pPr algn="just"/>
            <a:r>
              <a:rPr lang="en-US" sz="1300" b="1" dirty="0"/>
              <a:t>Interpolation Table</a:t>
            </a:r>
            <a:r>
              <a:rPr lang="en-US" sz="1300" dirty="0"/>
              <a:t>: This is a dataset that contains pairs of values representing the wavelength (in nm) and the corresponding refractive index.</a:t>
            </a:r>
          </a:p>
          <a:p>
            <a:pPr algn="just"/>
            <a:endParaRPr lang="en-US" sz="1300" dirty="0"/>
          </a:p>
          <a:p>
            <a:pPr algn="just"/>
            <a:r>
              <a:rPr lang="en-US" sz="1300" dirty="0"/>
              <a:t>This table enables COMSOL to understand how the refractive index of this material changes with wavelength.</a:t>
            </a:r>
          </a:p>
        </p:txBody>
      </p:sp>
      <p:sp>
        <p:nvSpPr>
          <p:cNvPr id="11" name="TextBox 10">
            <a:extLst>
              <a:ext uri="{FF2B5EF4-FFF2-40B4-BE49-F238E27FC236}">
                <a16:creationId xmlns:a16="http://schemas.microsoft.com/office/drawing/2014/main" id="{84AE01C9-D92E-7F0B-E545-AD8909D737F8}"/>
              </a:ext>
            </a:extLst>
          </p:cNvPr>
          <p:cNvSpPr txBox="1"/>
          <p:nvPr/>
        </p:nvSpPr>
        <p:spPr>
          <a:xfrm>
            <a:off x="4869875" y="3506202"/>
            <a:ext cx="3002604" cy="954107"/>
          </a:xfrm>
          <a:prstGeom prst="rect">
            <a:avLst/>
          </a:prstGeom>
          <a:noFill/>
        </p:spPr>
        <p:txBody>
          <a:bodyPr wrap="square" rtlCol="0">
            <a:spAutoFit/>
          </a:bodyPr>
          <a:lstStyle/>
          <a:p>
            <a:pPr algn="just"/>
            <a:r>
              <a:rPr lang="en-US" dirty="0"/>
              <a:t>From the interpolation table, you can plot an interpolation function to visually check how the refractive indices varies with wavelength.</a:t>
            </a:r>
          </a:p>
        </p:txBody>
      </p:sp>
    </p:spTree>
    <p:extLst>
      <p:ext uri="{BB962C8B-B14F-4D97-AF65-F5344CB8AC3E}">
        <p14:creationId xmlns:p14="http://schemas.microsoft.com/office/powerpoint/2010/main" val="406274866"/>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471054" y="315323"/>
            <a:ext cx="7704000" cy="572700"/>
          </a:xfrm>
        </p:spPr>
        <p:txBody>
          <a:bodyPr/>
          <a:lstStyle/>
          <a:p>
            <a:r>
              <a:rPr lang="en-US" dirty="0"/>
              <a:t>COMSOL: Modelling PDRCs (Just Glass).</a:t>
            </a:r>
          </a:p>
        </p:txBody>
      </p:sp>
      <p:sp>
        <p:nvSpPr>
          <p:cNvPr id="9" name="TextBox 8">
            <a:extLst>
              <a:ext uri="{FF2B5EF4-FFF2-40B4-BE49-F238E27FC236}">
                <a16:creationId xmlns:a16="http://schemas.microsoft.com/office/drawing/2014/main" id="{8F20161E-9A46-6BC2-9C72-B04F09DA48B3}"/>
              </a:ext>
            </a:extLst>
          </p:cNvPr>
          <p:cNvSpPr txBox="1"/>
          <p:nvPr/>
        </p:nvSpPr>
        <p:spPr>
          <a:xfrm>
            <a:off x="968946" y="888023"/>
            <a:ext cx="5320146" cy="307777"/>
          </a:xfrm>
          <a:prstGeom prst="rect">
            <a:avLst/>
          </a:prstGeom>
          <a:noFill/>
        </p:spPr>
        <p:txBody>
          <a:bodyPr wrap="square">
            <a:spAutoFit/>
          </a:bodyPr>
          <a:lstStyle/>
          <a:p>
            <a:r>
              <a:rPr lang="en-US" dirty="0"/>
              <a:t>Corning® HPFS® 7980 Fused Silica.</a:t>
            </a:r>
          </a:p>
        </p:txBody>
      </p:sp>
      <p:pic>
        <p:nvPicPr>
          <p:cNvPr id="4" name="Picture 3">
            <a:extLst>
              <a:ext uri="{FF2B5EF4-FFF2-40B4-BE49-F238E27FC236}">
                <a16:creationId xmlns:a16="http://schemas.microsoft.com/office/drawing/2014/main" id="{359A1986-627B-6917-2DE8-8F0663A4DE22}"/>
              </a:ext>
            </a:extLst>
          </p:cNvPr>
          <p:cNvPicPr>
            <a:picLocks noChangeAspect="1"/>
          </p:cNvPicPr>
          <p:nvPr/>
        </p:nvPicPr>
        <p:blipFill>
          <a:blip r:embed="rId3"/>
          <a:stretch>
            <a:fillRect/>
          </a:stretch>
        </p:blipFill>
        <p:spPr>
          <a:xfrm>
            <a:off x="363377" y="1195800"/>
            <a:ext cx="3886256" cy="3059677"/>
          </a:xfrm>
          <a:prstGeom prst="rect">
            <a:avLst/>
          </a:prstGeom>
        </p:spPr>
      </p:pic>
      <p:sp>
        <p:nvSpPr>
          <p:cNvPr id="10" name="TextBox 9">
            <a:extLst>
              <a:ext uri="{FF2B5EF4-FFF2-40B4-BE49-F238E27FC236}">
                <a16:creationId xmlns:a16="http://schemas.microsoft.com/office/drawing/2014/main" id="{6794D5C2-04BE-2678-7D3E-8C13D7D05687}"/>
              </a:ext>
            </a:extLst>
          </p:cNvPr>
          <p:cNvSpPr txBox="1"/>
          <p:nvPr/>
        </p:nvSpPr>
        <p:spPr>
          <a:xfrm>
            <a:off x="4447309" y="1169823"/>
            <a:ext cx="3401291" cy="1892826"/>
          </a:xfrm>
          <a:prstGeom prst="rect">
            <a:avLst/>
          </a:prstGeom>
          <a:noFill/>
        </p:spPr>
        <p:txBody>
          <a:bodyPr wrap="square">
            <a:spAutoFit/>
          </a:bodyPr>
          <a:lstStyle/>
          <a:p>
            <a:r>
              <a:rPr lang="en-US" sz="1300" b="1" dirty="0"/>
              <a:t>Interpolation Function</a:t>
            </a:r>
            <a:r>
              <a:rPr lang="en-US" sz="1300" dirty="0"/>
              <a:t>: The function, n, uses the data from the interpolation table to create a continuous curve that approximates the refractive index for any wavelength within the range provided in the table. This is useful for simulations where the exact value of the refractive index is needed at wavelengths that may not be explicitly listed in the table.</a:t>
            </a:r>
          </a:p>
        </p:txBody>
      </p:sp>
    </p:spTree>
    <p:extLst>
      <p:ext uri="{BB962C8B-B14F-4D97-AF65-F5344CB8AC3E}">
        <p14:creationId xmlns:p14="http://schemas.microsoft.com/office/powerpoint/2010/main" val="3059565748"/>
      </p:ext>
    </p:extLst>
  </p:cSld>
  <p:clrMapOvr>
    <a:masterClrMapping/>
  </p:clrMapOvr>
  <p:transition spd="slow">
    <p:push/>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471054" y="315323"/>
            <a:ext cx="7704000" cy="572700"/>
          </a:xfrm>
        </p:spPr>
        <p:txBody>
          <a:bodyPr/>
          <a:lstStyle/>
          <a:p>
            <a:r>
              <a:rPr lang="en-US" dirty="0"/>
              <a:t>COMSOL: Modelling PDRCs (Just Glass).</a:t>
            </a:r>
          </a:p>
        </p:txBody>
      </p:sp>
      <p:sp>
        <p:nvSpPr>
          <p:cNvPr id="9" name="TextBox 8">
            <a:extLst>
              <a:ext uri="{FF2B5EF4-FFF2-40B4-BE49-F238E27FC236}">
                <a16:creationId xmlns:a16="http://schemas.microsoft.com/office/drawing/2014/main" id="{8F20161E-9A46-6BC2-9C72-B04F09DA48B3}"/>
              </a:ext>
            </a:extLst>
          </p:cNvPr>
          <p:cNvSpPr txBox="1"/>
          <p:nvPr/>
        </p:nvSpPr>
        <p:spPr>
          <a:xfrm>
            <a:off x="968946" y="888023"/>
            <a:ext cx="3116671" cy="307777"/>
          </a:xfrm>
          <a:prstGeom prst="rect">
            <a:avLst/>
          </a:prstGeom>
          <a:noFill/>
        </p:spPr>
        <p:txBody>
          <a:bodyPr wrap="square">
            <a:spAutoFit/>
          </a:bodyPr>
          <a:lstStyle/>
          <a:p>
            <a:r>
              <a:rPr lang="en-US" dirty="0"/>
              <a:t>Corning® HPFS® 7980 Fused Silica.</a:t>
            </a:r>
          </a:p>
        </p:txBody>
      </p:sp>
      <p:pic>
        <p:nvPicPr>
          <p:cNvPr id="4" name="Picture 3">
            <a:extLst>
              <a:ext uri="{FF2B5EF4-FFF2-40B4-BE49-F238E27FC236}">
                <a16:creationId xmlns:a16="http://schemas.microsoft.com/office/drawing/2014/main" id="{359A1986-627B-6917-2DE8-8F0663A4DE22}"/>
              </a:ext>
            </a:extLst>
          </p:cNvPr>
          <p:cNvPicPr>
            <a:picLocks noChangeAspect="1"/>
          </p:cNvPicPr>
          <p:nvPr/>
        </p:nvPicPr>
        <p:blipFill>
          <a:blip r:embed="rId3"/>
          <a:stretch>
            <a:fillRect/>
          </a:stretch>
        </p:blipFill>
        <p:spPr>
          <a:xfrm>
            <a:off x="363377" y="1195800"/>
            <a:ext cx="3886256" cy="3059677"/>
          </a:xfrm>
          <a:prstGeom prst="rect">
            <a:avLst/>
          </a:prstGeom>
        </p:spPr>
      </p:pic>
      <p:sp>
        <p:nvSpPr>
          <p:cNvPr id="5" name="TextBox 4">
            <a:extLst>
              <a:ext uri="{FF2B5EF4-FFF2-40B4-BE49-F238E27FC236}">
                <a16:creationId xmlns:a16="http://schemas.microsoft.com/office/drawing/2014/main" id="{B9A21B2D-88F6-2637-6F19-BD7992620DF0}"/>
              </a:ext>
            </a:extLst>
          </p:cNvPr>
          <p:cNvSpPr txBox="1"/>
          <p:nvPr/>
        </p:nvSpPr>
        <p:spPr>
          <a:xfrm>
            <a:off x="4323054" y="1579170"/>
            <a:ext cx="3886256" cy="2292935"/>
          </a:xfrm>
          <a:prstGeom prst="rect">
            <a:avLst/>
          </a:prstGeom>
          <a:noFill/>
        </p:spPr>
        <p:txBody>
          <a:bodyPr wrap="square">
            <a:spAutoFit/>
          </a:bodyPr>
          <a:lstStyle/>
          <a:p>
            <a:pPr algn="just"/>
            <a:r>
              <a:rPr lang="en-US" sz="1300" dirty="0"/>
              <a:t>The function, n, allows the COMSOL model to more accurately simulate how light interacts with the material across a range of wavelengths, which is particularly important in optical simulations where dispersive effects are significant.</a:t>
            </a:r>
          </a:p>
          <a:p>
            <a:pPr algn="just"/>
            <a:endParaRPr lang="en-US" sz="1300" dirty="0"/>
          </a:p>
          <a:p>
            <a:pPr algn="just"/>
            <a:r>
              <a:rPr lang="en-US" sz="1300" dirty="0"/>
              <a:t>Dispersion is crucial when designing lenses, antireflective coatings, and other optical components because it affects how different wavelengths of light are bent or reflected by a material.</a:t>
            </a:r>
          </a:p>
        </p:txBody>
      </p:sp>
    </p:spTree>
    <p:extLst>
      <p:ext uri="{BB962C8B-B14F-4D97-AF65-F5344CB8AC3E}">
        <p14:creationId xmlns:p14="http://schemas.microsoft.com/office/powerpoint/2010/main" val="427025366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471054" y="315323"/>
            <a:ext cx="7704000" cy="572700"/>
          </a:xfrm>
        </p:spPr>
        <p:txBody>
          <a:bodyPr/>
          <a:lstStyle/>
          <a:p>
            <a:r>
              <a:rPr lang="en-US" dirty="0"/>
              <a:t>COMSOL: Modelling PDRCs (Just Glass).</a:t>
            </a:r>
          </a:p>
        </p:txBody>
      </p:sp>
      <p:sp>
        <p:nvSpPr>
          <p:cNvPr id="9" name="TextBox 8">
            <a:extLst>
              <a:ext uri="{FF2B5EF4-FFF2-40B4-BE49-F238E27FC236}">
                <a16:creationId xmlns:a16="http://schemas.microsoft.com/office/drawing/2014/main" id="{8F20161E-9A46-6BC2-9C72-B04F09DA48B3}"/>
              </a:ext>
            </a:extLst>
          </p:cNvPr>
          <p:cNvSpPr txBox="1"/>
          <p:nvPr/>
        </p:nvSpPr>
        <p:spPr>
          <a:xfrm>
            <a:off x="968946" y="888023"/>
            <a:ext cx="5320146" cy="307777"/>
          </a:xfrm>
          <a:prstGeom prst="rect">
            <a:avLst/>
          </a:prstGeom>
          <a:noFill/>
        </p:spPr>
        <p:txBody>
          <a:bodyPr wrap="square">
            <a:spAutoFit/>
          </a:bodyPr>
          <a:lstStyle/>
          <a:p>
            <a:r>
              <a:rPr lang="en-US" dirty="0"/>
              <a:t>Corning® HPFS® 7980 Fused Silica.</a:t>
            </a:r>
          </a:p>
        </p:txBody>
      </p:sp>
      <p:pic>
        <p:nvPicPr>
          <p:cNvPr id="2" name="Picture 1">
            <a:extLst>
              <a:ext uri="{FF2B5EF4-FFF2-40B4-BE49-F238E27FC236}">
                <a16:creationId xmlns:a16="http://schemas.microsoft.com/office/drawing/2014/main" id="{AA27EDF0-3DCB-B96B-4415-248BB8BFB75D}"/>
              </a:ext>
            </a:extLst>
          </p:cNvPr>
          <p:cNvPicPr>
            <a:picLocks noChangeAspect="1"/>
          </p:cNvPicPr>
          <p:nvPr/>
        </p:nvPicPr>
        <p:blipFill>
          <a:blip r:embed="rId3"/>
          <a:stretch>
            <a:fillRect/>
          </a:stretch>
        </p:blipFill>
        <p:spPr>
          <a:xfrm>
            <a:off x="735483" y="1474577"/>
            <a:ext cx="5450212" cy="2397848"/>
          </a:xfrm>
          <a:prstGeom prst="rect">
            <a:avLst/>
          </a:prstGeom>
        </p:spPr>
      </p:pic>
      <p:sp>
        <p:nvSpPr>
          <p:cNvPr id="6" name="TextBox 5">
            <a:extLst>
              <a:ext uri="{FF2B5EF4-FFF2-40B4-BE49-F238E27FC236}">
                <a16:creationId xmlns:a16="http://schemas.microsoft.com/office/drawing/2014/main" id="{3E586FA3-1F44-C87D-66CB-CE5DCA7D9A69}"/>
              </a:ext>
            </a:extLst>
          </p:cNvPr>
          <p:cNvSpPr txBox="1"/>
          <p:nvPr/>
        </p:nvSpPr>
        <p:spPr>
          <a:xfrm>
            <a:off x="6643254" y="1041911"/>
            <a:ext cx="2195945" cy="523220"/>
          </a:xfrm>
          <a:prstGeom prst="rect">
            <a:avLst/>
          </a:prstGeom>
          <a:noFill/>
        </p:spPr>
        <p:txBody>
          <a:bodyPr wrap="square" rtlCol="0">
            <a:spAutoFit/>
          </a:bodyPr>
          <a:lstStyle/>
          <a:p>
            <a:r>
              <a:rPr lang="en-US" dirty="0"/>
              <a:t>Zoomed-in version showcases dispersion.</a:t>
            </a:r>
          </a:p>
        </p:txBody>
      </p:sp>
    </p:spTree>
    <p:extLst>
      <p:ext uri="{BB962C8B-B14F-4D97-AF65-F5344CB8AC3E}">
        <p14:creationId xmlns:p14="http://schemas.microsoft.com/office/powerpoint/2010/main" val="348992990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5" name="Title 4">
            <a:extLst>
              <a:ext uri="{FF2B5EF4-FFF2-40B4-BE49-F238E27FC236}">
                <a16:creationId xmlns:a16="http://schemas.microsoft.com/office/drawing/2014/main" id="{AB09DC65-2F9D-4A3D-7A9E-FE2E8C86C233}"/>
              </a:ext>
            </a:extLst>
          </p:cNvPr>
          <p:cNvSpPr>
            <a:spLocks noGrp="1"/>
          </p:cNvSpPr>
          <p:nvPr>
            <p:ph type="title"/>
          </p:nvPr>
        </p:nvSpPr>
        <p:spPr>
          <a:xfrm>
            <a:off x="0" y="31667"/>
            <a:ext cx="6816436" cy="1132102"/>
          </a:xfrm>
        </p:spPr>
        <p:txBody>
          <a:bodyPr/>
          <a:lstStyle/>
          <a:p>
            <a:r>
              <a:rPr lang="en-US" dirty="0"/>
              <a:t>Heating, Ventilation, and Air Conditioning</a:t>
            </a:r>
          </a:p>
        </p:txBody>
      </p:sp>
      <p:sp>
        <p:nvSpPr>
          <p:cNvPr id="4" name="TextBox 3">
            <a:extLst>
              <a:ext uri="{FF2B5EF4-FFF2-40B4-BE49-F238E27FC236}">
                <a16:creationId xmlns:a16="http://schemas.microsoft.com/office/drawing/2014/main" id="{154670F0-820D-0E9B-AC18-BC9DA1700026}"/>
              </a:ext>
            </a:extLst>
          </p:cNvPr>
          <p:cNvSpPr txBox="1"/>
          <p:nvPr/>
        </p:nvSpPr>
        <p:spPr>
          <a:xfrm>
            <a:off x="214745" y="1180736"/>
            <a:ext cx="5666509" cy="738664"/>
          </a:xfrm>
          <a:prstGeom prst="rect">
            <a:avLst/>
          </a:prstGeom>
          <a:noFill/>
        </p:spPr>
        <p:txBody>
          <a:bodyPr wrap="square">
            <a:spAutoFit/>
          </a:bodyPr>
          <a:lstStyle/>
          <a:p>
            <a:r>
              <a:rPr lang="en-US" sz="1400" dirty="0">
                <a:latin typeface="Montserrat" pitchFamily="2" charset="77"/>
              </a:rPr>
              <a:t>The global installed AC capacity reached 11,675 GW by 2016, up from 4,000 GW in 1990.</a:t>
            </a:r>
          </a:p>
          <a:p>
            <a:r>
              <a:rPr lang="en-US" sz="1400" dirty="0">
                <a:latin typeface="Montserrat" pitchFamily="2" charset="77"/>
              </a:rPr>
              <a:t>The US has the most installed AC capacity globally.</a:t>
            </a:r>
          </a:p>
        </p:txBody>
      </p:sp>
      <p:pic>
        <p:nvPicPr>
          <p:cNvPr id="6" name="Graphic 5">
            <a:extLst>
              <a:ext uri="{FF2B5EF4-FFF2-40B4-BE49-F238E27FC236}">
                <a16:creationId xmlns:a16="http://schemas.microsoft.com/office/drawing/2014/main" id="{D66C8DA3-467C-C6A9-2686-4A34E49AD41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740237" y="1593651"/>
            <a:ext cx="865908" cy="1082385"/>
          </a:xfrm>
          <a:prstGeom prst="rect">
            <a:avLst/>
          </a:prstGeom>
        </p:spPr>
      </p:pic>
      <p:pic>
        <p:nvPicPr>
          <p:cNvPr id="9" name="Picture 8">
            <a:extLst>
              <a:ext uri="{FF2B5EF4-FFF2-40B4-BE49-F238E27FC236}">
                <a16:creationId xmlns:a16="http://schemas.microsoft.com/office/drawing/2014/main" id="{BD682B43-365B-75EF-83DE-B1917C59F903}"/>
              </a:ext>
            </a:extLst>
          </p:cNvPr>
          <p:cNvPicPr>
            <a:picLocks noChangeAspect="1"/>
          </p:cNvPicPr>
          <p:nvPr/>
        </p:nvPicPr>
        <p:blipFill>
          <a:blip r:embed="rId5"/>
          <a:stretch>
            <a:fillRect/>
          </a:stretch>
        </p:blipFill>
        <p:spPr>
          <a:xfrm>
            <a:off x="297114" y="2398532"/>
            <a:ext cx="5166368" cy="1845631"/>
          </a:xfrm>
          <a:prstGeom prst="rect">
            <a:avLst/>
          </a:prstGeom>
        </p:spPr>
      </p:pic>
      <p:sp>
        <p:nvSpPr>
          <p:cNvPr id="10" name="TextBox 9">
            <a:extLst>
              <a:ext uri="{FF2B5EF4-FFF2-40B4-BE49-F238E27FC236}">
                <a16:creationId xmlns:a16="http://schemas.microsoft.com/office/drawing/2014/main" id="{44A3EDAB-0BF3-7FB2-41F3-E78CC3865DD1}"/>
              </a:ext>
            </a:extLst>
          </p:cNvPr>
          <p:cNvSpPr txBox="1"/>
          <p:nvPr/>
        </p:nvSpPr>
        <p:spPr>
          <a:xfrm>
            <a:off x="638860" y="4244163"/>
            <a:ext cx="4906991" cy="692497"/>
          </a:xfrm>
          <a:prstGeom prst="rect">
            <a:avLst/>
          </a:prstGeom>
          <a:noFill/>
        </p:spPr>
        <p:txBody>
          <a:bodyPr wrap="square" rtlCol="0">
            <a:spAutoFit/>
          </a:bodyPr>
          <a:lstStyle/>
          <a:p>
            <a:pPr algn="just"/>
            <a:r>
              <a:rPr lang="en-US" sz="1300" b="1" i="1" dirty="0"/>
              <a:t>Key message</a:t>
            </a:r>
            <a:r>
              <a:rPr lang="en-US" sz="1300" dirty="0"/>
              <a:t>: Sales of ACs, particularly to households, continue to grow briskly, pushing up the total</a:t>
            </a:r>
          </a:p>
          <a:p>
            <a:pPr algn="just"/>
            <a:r>
              <a:rPr lang="en-US" sz="1300" dirty="0"/>
              <a:t>stock of units and global cooling capacity.</a:t>
            </a:r>
          </a:p>
        </p:txBody>
      </p:sp>
      <p:sp>
        <p:nvSpPr>
          <p:cNvPr id="11" name="TextBox 10">
            <a:extLst>
              <a:ext uri="{FF2B5EF4-FFF2-40B4-BE49-F238E27FC236}">
                <a16:creationId xmlns:a16="http://schemas.microsoft.com/office/drawing/2014/main" id="{4112F48A-A1DE-DF46-A629-37A88AF9C97E}"/>
              </a:ext>
            </a:extLst>
          </p:cNvPr>
          <p:cNvSpPr txBox="1"/>
          <p:nvPr/>
        </p:nvSpPr>
        <p:spPr>
          <a:xfrm>
            <a:off x="638860" y="2151810"/>
            <a:ext cx="3971981" cy="307777"/>
          </a:xfrm>
          <a:prstGeom prst="rect">
            <a:avLst/>
          </a:prstGeom>
          <a:noFill/>
        </p:spPr>
        <p:txBody>
          <a:bodyPr wrap="square" rtlCol="0">
            <a:spAutoFit/>
          </a:bodyPr>
          <a:lstStyle/>
          <a:p>
            <a:r>
              <a:rPr lang="en-US" i="1" dirty="0"/>
              <a:t>Worldwide stock and capacity of ACs by sector.</a:t>
            </a:r>
          </a:p>
        </p:txBody>
      </p:sp>
    </p:spTree>
    <p:extLst>
      <p:ext uri="{BB962C8B-B14F-4D97-AF65-F5344CB8AC3E}">
        <p14:creationId xmlns:p14="http://schemas.microsoft.com/office/powerpoint/2010/main" val="1965168283"/>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214745" y="315323"/>
            <a:ext cx="8444782" cy="572700"/>
          </a:xfrm>
        </p:spPr>
        <p:txBody>
          <a:bodyPr/>
          <a:lstStyle/>
          <a:p>
            <a:r>
              <a:rPr lang="en-US" dirty="0"/>
              <a:t>COMSOL: Modelling PDRCs (Glass + Silver).</a:t>
            </a:r>
          </a:p>
        </p:txBody>
      </p:sp>
      <p:sp>
        <p:nvSpPr>
          <p:cNvPr id="4" name="TextBox 3">
            <a:extLst>
              <a:ext uri="{FF2B5EF4-FFF2-40B4-BE49-F238E27FC236}">
                <a16:creationId xmlns:a16="http://schemas.microsoft.com/office/drawing/2014/main" id="{D18EFA8C-A104-61C3-1311-BC9B9B4C9333}"/>
              </a:ext>
            </a:extLst>
          </p:cNvPr>
          <p:cNvSpPr txBox="1"/>
          <p:nvPr/>
        </p:nvSpPr>
        <p:spPr>
          <a:xfrm>
            <a:off x="1142557" y="988189"/>
            <a:ext cx="5559799" cy="307777"/>
          </a:xfrm>
          <a:prstGeom prst="rect">
            <a:avLst/>
          </a:prstGeom>
          <a:noFill/>
        </p:spPr>
        <p:txBody>
          <a:bodyPr wrap="square" rtlCol="0">
            <a:spAutoFit/>
          </a:bodyPr>
          <a:lstStyle/>
          <a:p>
            <a:r>
              <a:rPr lang="en-US" dirty="0"/>
              <a:t>For this, I chose </a:t>
            </a:r>
            <a:r>
              <a:rPr lang="en-US" b="1" dirty="0"/>
              <a:t>Ag (Silver) (Choi et al. 2020: n, k 1.23-6.99 um)</a:t>
            </a:r>
            <a:r>
              <a:rPr lang="en-US" dirty="0"/>
              <a:t>.</a:t>
            </a:r>
          </a:p>
        </p:txBody>
      </p:sp>
      <p:sp>
        <p:nvSpPr>
          <p:cNvPr id="5" name="TextBox 4">
            <a:extLst>
              <a:ext uri="{FF2B5EF4-FFF2-40B4-BE49-F238E27FC236}">
                <a16:creationId xmlns:a16="http://schemas.microsoft.com/office/drawing/2014/main" id="{58899E8E-5282-925F-7FA1-220C3E73059B}"/>
              </a:ext>
            </a:extLst>
          </p:cNvPr>
          <p:cNvSpPr txBox="1"/>
          <p:nvPr/>
        </p:nvSpPr>
        <p:spPr>
          <a:xfrm>
            <a:off x="471055" y="1440873"/>
            <a:ext cx="3054927" cy="954107"/>
          </a:xfrm>
          <a:prstGeom prst="rect">
            <a:avLst/>
          </a:prstGeom>
          <a:noFill/>
        </p:spPr>
        <p:txBody>
          <a:bodyPr wrap="square" rtlCol="0">
            <a:spAutoFit/>
          </a:bodyPr>
          <a:lstStyle/>
          <a:p>
            <a:pPr algn="just"/>
            <a:r>
              <a:rPr lang="en-US" dirty="0"/>
              <a:t>Here, I am basically choosing a predefined set of optical properties for silver based on a dataset provided by Choi et al. in 2020.</a:t>
            </a:r>
          </a:p>
        </p:txBody>
      </p:sp>
      <p:sp>
        <p:nvSpPr>
          <p:cNvPr id="6" name="TextBox 5">
            <a:extLst>
              <a:ext uri="{FF2B5EF4-FFF2-40B4-BE49-F238E27FC236}">
                <a16:creationId xmlns:a16="http://schemas.microsoft.com/office/drawing/2014/main" id="{FC2A960A-7395-5292-A3C9-1D8C1071FE2F}"/>
              </a:ext>
            </a:extLst>
          </p:cNvPr>
          <p:cNvSpPr txBox="1"/>
          <p:nvPr/>
        </p:nvSpPr>
        <p:spPr>
          <a:xfrm>
            <a:off x="471055" y="2577071"/>
            <a:ext cx="2743200" cy="1169551"/>
          </a:xfrm>
          <a:prstGeom prst="rect">
            <a:avLst/>
          </a:prstGeom>
          <a:noFill/>
        </p:spPr>
        <p:txBody>
          <a:bodyPr wrap="square" rtlCol="0">
            <a:spAutoFit/>
          </a:bodyPr>
          <a:lstStyle/>
          <a:p>
            <a:pPr algn="just"/>
            <a:r>
              <a:rPr lang="en-US" dirty="0"/>
              <a:t>The n, k refers to the material’s complex refractive index over a range of wavelengths, specifically from 1230 nm to 6990 nm</a:t>
            </a:r>
          </a:p>
        </p:txBody>
      </p:sp>
      <p:sp>
        <p:nvSpPr>
          <p:cNvPr id="7" name="TextBox 6">
            <a:extLst>
              <a:ext uri="{FF2B5EF4-FFF2-40B4-BE49-F238E27FC236}">
                <a16:creationId xmlns:a16="http://schemas.microsoft.com/office/drawing/2014/main" id="{5B1C55D7-93AA-AD7F-FA5D-363A119A7E5A}"/>
              </a:ext>
            </a:extLst>
          </p:cNvPr>
          <p:cNvSpPr txBox="1"/>
          <p:nvPr/>
        </p:nvSpPr>
        <p:spPr>
          <a:xfrm>
            <a:off x="4232564" y="1394706"/>
            <a:ext cx="2251363" cy="523220"/>
          </a:xfrm>
          <a:prstGeom prst="rect">
            <a:avLst/>
          </a:prstGeom>
          <a:noFill/>
        </p:spPr>
        <p:txBody>
          <a:bodyPr wrap="square" rtlCol="0">
            <a:spAutoFit/>
          </a:bodyPr>
          <a:lstStyle/>
          <a:p>
            <a:pPr algn="just"/>
            <a:r>
              <a:rPr lang="en-US" b="1" dirty="0"/>
              <a:t>n</a:t>
            </a:r>
            <a:r>
              <a:rPr lang="en-US" dirty="0"/>
              <a:t> = The real part of the complex refractive index</a:t>
            </a:r>
          </a:p>
        </p:txBody>
      </p:sp>
      <p:sp>
        <p:nvSpPr>
          <p:cNvPr id="8" name="TextBox 7">
            <a:extLst>
              <a:ext uri="{FF2B5EF4-FFF2-40B4-BE49-F238E27FC236}">
                <a16:creationId xmlns:a16="http://schemas.microsoft.com/office/drawing/2014/main" id="{C1B0A384-8010-4750-E46E-BF0F583C2E0B}"/>
              </a:ext>
            </a:extLst>
          </p:cNvPr>
          <p:cNvSpPr txBox="1"/>
          <p:nvPr/>
        </p:nvSpPr>
        <p:spPr>
          <a:xfrm>
            <a:off x="4232564" y="2207739"/>
            <a:ext cx="3306372" cy="954107"/>
          </a:xfrm>
          <a:prstGeom prst="rect">
            <a:avLst/>
          </a:prstGeom>
          <a:noFill/>
        </p:spPr>
        <p:txBody>
          <a:bodyPr wrap="square" rtlCol="0">
            <a:spAutoFit/>
          </a:bodyPr>
          <a:lstStyle/>
          <a:p>
            <a:pPr algn="just"/>
            <a:r>
              <a:rPr lang="en-US" b="1" dirty="0"/>
              <a:t>k (extinction coefficient) </a:t>
            </a:r>
            <a:r>
              <a:rPr lang="en-US" dirty="0"/>
              <a:t>= The imaginary part of the complex refractive index representing how much the material absorbs light.</a:t>
            </a:r>
          </a:p>
        </p:txBody>
      </p:sp>
    </p:spTree>
    <p:extLst>
      <p:ext uri="{BB962C8B-B14F-4D97-AF65-F5344CB8AC3E}">
        <p14:creationId xmlns:p14="http://schemas.microsoft.com/office/powerpoint/2010/main" val="2358946365"/>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214745" y="315323"/>
            <a:ext cx="8444782" cy="572700"/>
          </a:xfrm>
        </p:spPr>
        <p:txBody>
          <a:bodyPr/>
          <a:lstStyle/>
          <a:p>
            <a:r>
              <a:rPr lang="en-US" dirty="0"/>
              <a:t>COMSOL: Modelling PDRCs (Glass + Silver).</a:t>
            </a:r>
          </a:p>
        </p:txBody>
      </p:sp>
      <p:sp>
        <p:nvSpPr>
          <p:cNvPr id="4" name="TextBox 3">
            <a:extLst>
              <a:ext uri="{FF2B5EF4-FFF2-40B4-BE49-F238E27FC236}">
                <a16:creationId xmlns:a16="http://schemas.microsoft.com/office/drawing/2014/main" id="{D18EFA8C-A104-61C3-1311-BC9B9B4C9333}"/>
              </a:ext>
            </a:extLst>
          </p:cNvPr>
          <p:cNvSpPr txBox="1"/>
          <p:nvPr/>
        </p:nvSpPr>
        <p:spPr>
          <a:xfrm>
            <a:off x="374072" y="990600"/>
            <a:ext cx="6823364" cy="523220"/>
          </a:xfrm>
          <a:prstGeom prst="rect">
            <a:avLst/>
          </a:prstGeom>
          <a:noFill/>
        </p:spPr>
        <p:txBody>
          <a:bodyPr wrap="square" rtlCol="0">
            <a:spAutoFit/>
          </a:bodyPr>
          <a:lstStyle/>
          <a:p>
            <a:r>
              <a:rPr lang="en-US" b="1" dirty="0"/>
              <a:t>Ag (Silver) (Choi et al. 2020: n, k 1.23-6.99 um) </a:t>
            </a:r>
            <a:r>
              <a:rPr lang="en-US" dirty="0"/>
              <a:t>also has its own interpolation function for both the real and imaginary parts of the refractive index.</a:t>
            </a:r>
          </a:p>
        </p:txBody>
      </p:sp>
      <p:pic>
        <p:nvPicPr>
          <p:cNvPr id="2" name="Picture 1">
            <a:extLst>
              <a:ext uri="{FF2B5EF4-FFF2-40B4-BE49-F238E27FC236}">
                <a16:creationId xmlns:a16="http://schemas.microsoft.com/office/drawing/2014/main" id="{80EE89FE-606A-3C10-2F9B-F6F711029C2B}"/>
              </a:ext>
            </a:extLst>
          </p:cNvPr>
          <p:cNvPicPr>
            <a:picLocks noChangeAspect="1"/>
          </p:cNvPicPr>
          <p:nvPr/>
        </p:nvPicPr>
        <p:blipFill>
          <a:blip r:embed="rId3"/>
          <a:stretch>
            <a:fillRect/>
          </a:stretch>
        </p:blipFill>
        <p:spPr>
          <a:xfrm>
            <a:off x="374072" y="1616397"/>
            <a:ext cx="5572991" cy="2998012"/>
          </a:xfrm>
          <a:prstGeom prst="rect">
            <a:avLst/>
          </a:prstGeom>
        </p:spPr>
      </p:pic>
    </p:spTree>
    <p:extLst>
      <p:ext uri="{BB962C8B-B14F-4D97-AF65-F5344CB8AC3E}">
        <p14:creationId xmlns:p14="http://schemas.microsoft.com/office/powerpoint/2010/main" val="3872428185"/>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214745" y="315323"/>
            <a:ext cx="8444782" cy="572700"/>
          </a:xfrm>
        </p:spPr>
        <p:txBody>
          <a:bodyPr/>
          <a:lstStyle/>
          <a:p>
            <a:r>
              <a:rPr lang="en-US" dirty="0"/>
              <a:t>COMSOL: Modelling PDRCs (Glass + Silver).</a:t>
            </a:r>
          </a:p>
        </p:txBody>
      </p:sp>
      <p:sp>
        <p:nvSpPr>
          <p:cNvPr id="5" name="Subtitle 3">
            <a:extLst>
              <a:ext uri="{FF2B5EF4-FFF2-40B4-BE49-F238E27FC236}">
                <a16:creationId xmlns:a16="http://schemas.microsoft.com/office/drawing/2014/main" id="{4D084B5A-8EBC-D778-6D89-5844C528A181}"/>
              </a:ext>
            </a:extLst>
          </p:cNvPr>
          <p:cNvSpPr>
            <a:spLocks noGrp="1"/>
          </p:cNvSpPr>
          <p:nvPr>
            <p:ph type="subTitle" idx="1"/>
          </p:nvPr>
        </p:nvSpPr>
        <p:spPr>
          <a:xfrm>
            <a:off x="2685227" y="944797"/>
            <a:ext cx="2867100" cy="357530"/>
          </a:xfrm>
        </p:spPr>
        <p:txBody>
          <a:bodyPr/>
          <a:lstStyle/>
          <a:p>
            <a:r>
              <a:rPr lang="en-US" dirty="0"/>
              <a:t>A tale of unexpected results:</a:t>
            </a:r>
          </a:p>
        </p:txBody>
      </p:sp>
      <p:pic>
        <p:nvPicPr>
          <p:cNvPr id="6" name="Picture 5">
            <a:extLst>
              <a:ext uri="{FF2B5EF4-FFF2-40B4-BE49-F238E27FC236}">
                <a16:creationId xmlns:a16="http://schemas.microsoft.com/office/drawing/2014/main" id="{9BC97495-A80B-7F9F-69E2-6B3B1A660C05}"/>
              </a:ext>
            </a:extLst>
          </p:cNvPr>
          <p:cNvPicPr>
            <a:picLocks noChangeAspect="1"/>
          </p:cNvPicPr>
          <p:nvPr/>
        </p:nvPicPr>
        <p:blipFill>
          <a:blip r:embed="rId3"/>
          <a:stretch>
            <a:fillRect/>
          </a:stretch>
        </p:blipFill>
        <p:spPr>
          <a:xfrm>
            <a:off x="550936" y="1545724"/>
            <a:ext cx="7772400" cy="2652979"/>
          </a:xfrm>
          <a:prstGeom prst="rect">
            <a:avLst/>
          </a:prstGeom>
        </p:spPr>
      </p:pic>
    </p:spTree>
    <p:extLst>
      <p:ext uri="{BB962C8B-B14F-4D97-AF65-F5344CB8AC3E}">
        <p14:creationId xmlns:p14="http://schemas.microsoft.com/office/powerpoint/2010/main" val="309670397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214745" y="315323"/>
            <a:ext cx="8444782" cy="572700"/>
          </a:xfrm>
        </p:spPr>
        <p:txBody>
          <a:bodyPr/>
          <a:lstStyle/>
          <a:p>
            <a:r>
              <a:rPr lang="en-US" dirty="0"/>
              <a:t>COMSOL: Modelling PDRCs (Glass + Silver).</a:t>
            </a:r>
          </a:p>
        </p:txBody>
      </p:sp>
      <p:sp>
        <p:nvSpPr>
          <p:cNvPr id="5" name="Subtitle 3">
            <a:extLst>
              <a:ext uri="{FF2B5EF4-FFF2-40B4-BE49-F238E27FC236}">
                <a16:creationId xmlns:a16="http://schemas.microsoft.com/office/drawing/2014/main" id="{4D084B5A-8EBC-D778-6D89-5844C528A181}"/>
              </a:ext>
            </a:extLst>
          </p:cNvPr>
          <p:cNvSpPr>
            <a:spLocks noGrp="1"/>
          </p:cNvSpPr>
          <p:nvPr>
            <p:ph type="subTitle" idx="1"/>
          </p:nvPr>
        </p:nvSpPr>
        <p:spPr>
          <a:xfrm>
            <a:off x="496208" y="944797"/>
            <a:ext cx="2867100" cy="357530"/>
          </a:xfrm>
        </p:spPr>
        <p:txBody>
          <a:bodyPr/>
          <a:lstStyle/>
          <a:p>
            <a:r>
              <a:rPr lang="en-US" dirty="0"/>
              <a:t>A tale of unexpected results:</a:t>
            </a:r>
          </a:p>
        </p:txBody>
      </p:sp>
      <p:pic>
        <p:nvPicPr>
          <p:cNvPr id="6" name="Picture 5">
            <a:extLst>
              <a:ext uri="{FF2B5EF4-FFF2-40B4-BE49-F238E27FC236}">
                <a16:creationId xmlns:a16="http://schemas.microsoft.com/office/drawing/2014/main" id="{9BC97495-A80B-7F9F-69E2-6B3B1A660C05}"/>
              </a:ext>
            </a:extLst>
          </p:cNvPr>
          <p:cNvPicPr>
            <a:picLocks noChangeAspect="1"/>
          </p:cNvPicPr>
          <p:nvPr/>
        </p:nvPicPr>
        <p:blipFill>
          <a:blip r:embed="rId3"/>
          <a:stretch>
            <a:fillRect/>
          </a:stretch>
        </p:blipFill>
        <p:spPr>
          <a:xfrm>
            <a:off x="600609" y="1359101"/>
            <a:ext cx="4176747" cy="1425663"/>
          </a:xfrm>
          <a:prstGeom prst="rect">
            <a:avLst/>
          </a:prstGeom>
        </p:spPr>
      </p:pic>
      <p:sp>
        <p:nvSpPr>
          <p:cNvPr id="4" name="TextBox 3">
            <a:extLst>
              <a:ext uri="{FF2B5EF4-FFF2-40B4-BE49-F238E27FC236}">
                <a16:creationId xmlns:a16="http://schemas.microsoft.com/office/drawing/2014/main" id="{2F219136-8B9D-D547-8613-AA383BD5525A}"/>
              </a:ext>
            </a:extLst>
          </p:cNvPr>
          <p:cNvSpPr txBox="1"/>
          <p:nvPr/>
        </p:nvSpPr>
        <p:spPr>
          <a:xfrm>
            <a:off x="5005464" y="1302327"/>
            <a:ext cx="3314190" cy="1169551"/>
          </a:xfrm>
          <a:prstGeom prst="rect">
            <a:avLst/>
          </a:prstGeom>
          <a:noFill/>
        </p:spPr>
        <p:txBody>
          <a:bodyPr wrap="square">
            <a:spAutoFit/>
          </a:bodyPr>
          <a:lstStyle/>
          <a:p>
            <a:r>
              <a:rPr lang="en-US" b="1" dirty="0"/>
              <a:t>Reflectance Range</a:t>
            </a:r>
            <a:r>
              <a:rPr lang="en-US" dirty="0"/>
              <a:t>: Typically, the reflectance of a material changes with wavelength due to the material's dispersion – the dependency of the refractive index on wavelength.</a:t>
            </a:r>
          </a:p>
        </p:txBody>
      </p:sp>
    </p:spTree>
    <p:extLst>
      <p:ext uri="{BB962C8B-B14F-4D97-AF65-F5344CB8AC3E}">
        <p14:creationId xmlns:p14="http://schemas.microsoft.com/office/powerpoint/2010/main" val="4078638302"/>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214745" y="315323"/>
            <a:ext cx="8444782" cy="572700"/>
          </a:xfrm>
        </p:spPr>
        <p:txBody>
          <a:bodyPr/>
          <a:lstStyle/>
          <a:p>
            <a:r>
              <a:rPr lang="en-US" dirty="0"/>
              <a:t>COMSOL: Modelling PDRCs (Glass + Silver).</a:t>
            </a:r>
          </a:p>
        </p:txBody>
      </p:sp>
      <p:sp>
        <p:nvSpPr>
          <p:cNvPr id="5" name="Subtitle 3">
            <a:extLst>
              <a:ext uri="{FF2B5EF4-FFF2-40B4-BE49-F238E27FC236}">
                <a16:creationId xmlns:a16="http://schemas.microsoft.com/office/drawing/2014/main" id="{4D084B5A-8EBC-D778-6D89-5844C528A181}"/>
              </a:ext>
            </a:extLst>
          </p:cNvPr>
          <p:cNvSpPr>
            <a:spLocks noGrp="1"/>
          </p:cNvSpPr>
          <p:nvPr>
            <p:ph type="subTitle" idx="1"/>
          </p:nvPr>
        </p:nvSpPr>
        <p:spPr>
          <a:xfrm>
            <a:off x="2490378" y="916829"/>
            <a:ext cx="2867100" cy="357530"/>
          </a:xfrm>
        </p:spPr>
        <p:txBody>
          <a:bodyPr/>
          <a:lstStyle/>
          <a:p>
            <a:r>
              <a:rPr lang="en-US" dirty="0"/>
              <a:t>A tale of unexpected results:</a:t>
            </a:r>
          </a:p>
        </p:txBody>
      </p:sp>
      <p:pic>
        <p:nvPicPr>
          <p:cNvPr id="6" name="Picture 5">
            <a:extLst>
              <a:ext uri="{FF2B5EF4-FFF2-40B4-BE49-F238E27FC236}">
                <a16:creationId xmlns:a16="http://schemas.microsoft.com/office/drawing/2014/main" id="{9BC97495-A80B-7F9F-69E2-6B3B1A660C05}"/>
              </a:ext>
            </a:extLst>
          </p:cNvPr>
          <p:cNvPicPr>
            <a:picLocks noChangeAspect="1"/>
          </p:cNvPicPr>
          <p:nvPr/>
        </p:nvPicPr>
        <p:blipFill>
          <a:blip r:embed="rId3"/>
          <a:stretch>
            <a:fillRect/>
          </a:stretch>
        </p:blipFill>
        <p:spPr>
          <a:xfrm>
            <a:off x="1323971" y="1368828"/>
            <a:ext cx="6363397" cy="2172040"/>
          </a:xfrm>
          <a:prstGeom prst="rect">
            <a:avLst/>
          </a:prstGeom>
        </p:spPr>
      </p:pic>
      <p:sp>
        <p:nvSpPr>
          <p:cNvPr id="7" name="TextBox 6">
            <a:extLst>
              <a:ext uri="{FF2B5EF4-FFF2-40B4-BE49-F238E27FC236}">
                <a16:creationId xmlns:a16="http://schemas.microsoft.com/office/drawing/2014/main" id="{CA69DC55-5648-46DA-5499-F7524624847F}"/>
              </a:ext>
            </a:extLst>
          </p:cNvPr>
          <p:cNvSpPr txBox="1"/>
          <p:nvPr/>
        </p:nvSpPr>
        <p:spPr>
          <a:xfrm>
            <a:off x="1323971" y="3626002"/>
            <a:ext cx="6263876" cy="1169551"/>
          </a:xfrm>
          <a:prstGeom prst="rect">
            <a:avLst/>
          </a:prstGeom>
          <a:noFill/>
        </p:spPr>
        <p:txBody>
          <a:bodyPr wrap="square">
            <a:spAutoFit/>
          </a:bodyPr>
          <a:lstStyle/>
          <a:p>
            <a:pPr algn="just"/>
            <a:r>
              <a:rPr lang="en-US" b="1" dirty="0"/>
              <a:t>Material Properties</a:t>
            </a:r>
            <a:r>
              <a:rPr lang="en-US" dirty="0"/>
              <a:t>: The constant 100% reflectance could imply that the material properties (refractive index and extinction coefficient) input into the simulation are not wavelength-dependent or are incorrectly defined.</a:t>
            </a:r>
          </a:p>
          <a:p>
            <a:pPr algn="just"/>
            <a:r>
              <a:rPr lang="en-US" dirty="0"/>
              <a:t>Silver, known for its high reflectivity, still absorbs some light, which is not being accounted for in these results.</a:t>
            </a:r>
          </a:p>
        </p:txBody>
      </p:sp>
    </p:spTree>
    <p:extLst>
      <p:ext uri="{BB962C8B-B14F-4D97-AF65-F5344CB8AC3E}">
        <p14:creationId xmlns:p14="http://schemas.microsoft.com/office/powerpoint/2010/main" val="65505976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214745" y="315323"/>
            <a:ext cx="8444782" cy="572700"/>
          </a:xfrm>
        </p:spPr>
        <p:txBody>
          <a:bodyPr/>
          <a:lstStyle/>
          <a:p>
            <a:r>
              <a:rPr lang="en-US" dirty="0"/>
              <a:t>COMSOL: Modelling PDRCs (Glass + Silver).</a:t>
            </a:r>
          </a:p>
        </p:txBody>
      </p:sp>
      <p:sp>
        <p:nvSpPr>
          <p:cNvPr id="5" name="Subtitle 3">
            <a:extLst>
              <a:ext uri="{FF2B5EF4-FFF2-40B4-BE49-F238E27FC236}">
                <a16:creationId xmlns:a16="http://schemas.microsoft.com/office/drawing/2014/main" id="{4D084B5A-8EBC-D778-6D89-5844C528A181}"/>
              </a:ext>
            </a:extLst>
          </p:cNvPr>
          <p:cNvSpPr>
            <a:spLocks noGrp="1"/>
          </p:cNvSpPr>
          <p:nvPr>
            <p:ph type="subTitle" idx="1"/>
          </p:nvPr>
        </p:nvSpPr>
        <p:spPr>
          <a:xfrm>
            <a:off x="2568200" y="944797"/>
            <a:ext cx="2867100" cy="357530"/>
          </a:xfrm>
        </p:spPr>
        <p:txBody>
          <a:bodyPr/>
          <a:lstStyle/>
          <a:p>
            <a:r>
              <a:rPr lang="en-US" dirty="0"/>
              <a:t>A tale of unexpected results:</a:t>
            </a:r>
          </a:p>
        </p:txBody>
      </p:sp>
      <p:pic>
        <p:nvPicPr>
          <p:cNvPr id="6" name="Picture 5">
            <a:extLst>
              <a:ext uri="{FF2B5EF4-FFF2-40B4-BE49-F238E27FC236}">
                <a16:creationId xmlns:a16="http://schemas.microsoft.com/office/drawing/2014/main" id="{9BC97495-A80B-7F9F-69E2-6B3B1A660C05}"/>
              </a:ext>
            </a:extLst>
          </p:cNvPr>
          <p:cNvPicPr>
            <a:picLocks noChangeAspect="1"/>
          </p:cNvPicPr>
          <p:nvPr/>
        </p:nvPicPr>
        <p:blipFill>
          <a:blip r:embed="rId3"/>
          <a:stretch>
            <a:fillRect/>
          </a:stretch>
        </p:blipFill>
        <p:spPr>
          <a:xfrm>
            <a:off x="1585707" y="1359101"/>
            <a:ext cx="5087468" cy="1736522"/>
          </a:xfrm>
          <a:prstGeom prst="rect">
            <a:avLst/>
          </a:prstGeom>
        </p:spPr>
      </p:pic>
      <p:sp>
        <p:nvSpPr>
          <p:cNvPr id="4" name="TextBox 3">
            <a:extLst>
              <a:ext uri="{FF2B5EF4-FFF2-40B4-BE49-F238E27FC236}">
                <a16:creationId xmlns:a16="http://schemas.microsoft.com/office/drawing/2014/main" id="{E00DFBCC-4198-F9FA-4C0E-42C74349B2B4}"/>
              </a:ext>
            </a:extLst>
          </p:cNvPr>
          <p:cNvSpPr txBox="1"/>
          <p:nvPr/>
        </p:nvSpPr>
        <p:spPr>
          <a:xfrm>
            <a:off x="2028728" y="3429819"/>
            <a:ext cx="4816815" cy="954107"/>
          </a:xfrm>
          <a:prstGeom prst="rect">
            <a:avLst/>
          </a:prstGeom>
          <a:noFill/>
        </p:spPr>
        <p:txBody>
          <a:bodyPr wrap="square">
            <a:spAutoFit/>
          </a:bodyPr>
          <a:lstStyle/>
          <a:p>
            <a:pPr algn="just"/>
            <a:r>
              <a:rPr lang="en-US" b="1" dirty="0"/>
              <a:t>Modeling Error</a:t>
            </a:r>
            <a:r>
              <a:rPr lang="en-US" dirty="0"/>
              <a:t>: This could be due to an error in the simulation setup, where the boundary conditions, material properties, or the physical model itself doesn't accurately reflect the real-world physics of the materials involved.</a:t>
            </a:r>
          </a:p>
        </p:txBody>
      </p:sp>
    </p:spTree>
    <p:extLst>
      <p:ext uri="{BB962C8B-B14F-4D97-AF65-F5344CB8AC3E}">
        <p14:creationId xmlns:p14="http://schemas.microsoft.com/office/powerpoint/2010/main" val="362590384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214745" y="315323"/>
            <a:ext cx="8444782" cy="572700"/>
          </a:xfrm>
        </p:spPr>
        <p:txBody>
          <a:bodyPr/>
          <a:lstStyle/>
          <a:p>
            <a:r>
              <a:rPr lang="en-US" dirty="0"/>
              <a:t>COMSOL: Modelling PDRCs (Glass + Silver).</a:t>
            </a:r>
          </a:p>
        </p:txBody>
      </p:sp>
      <p:sp>
        <p:nvSpPr>
          <p:cNvPr id="5" name="Subtitle 3">
            <a:extLst>
              <a:ext uri="{FF2B5EF4-FFF2-40B4-BE49-F238E27FC236}">
                <a16:creationId xmlns:a16="http://schemas.microsoft.com/office/drawing/2014/main" id="{4D084B5A-8EBC-D778-6D89-5844C528A181}"/>
              </a:ext>
            </a:extLst>
          </p:cNvPr>
          <p:cNvSpPr>
            <a:spLocks noGrp="1"/>
          </p:cNvSpPr>
          <p:nvPr>
            <p:ph type="subTitle" idx="1"/>
          </p:nvPr>
        </p:nvSpPr>
        <p:spPr>
          <a:xfrm>
            <a:off x="281463" y="944797"/>
            <a:ext cx="4075792" cy="357530"/>
          </a:xfrm>
        </p:spPr>
        <p:txBody>
          <a:bodyPr/>
          <a:lstStyle/>
          <a:p>
            <a:r>
              <a:rPr lang="en-US" dirty="0"/>
              <a:t>What we expect the graph to look like:</a:t>
            </a:r>
          </a:p>
        </p:txBody>
      </p:sp>
      <p:pic>
        <p:nvPicPr>
          <p:cNvPr id="2" name="Picture 1">
            <a:extLst>
              <a:ext uri="{FF2B5EF4-FFF2-40B4-BE49-F238E27FC236}">
                <a16:creationId xmlns:a16="http://schemas.microsoft.com/office/drawing/2014/main" id="{61EC3264-9E9E-0D91-63B1-8BF3AFF61814}"/>
              </a:ext>
            </a:extLst>
          </p:cNvPr>
          <p:cNvPicPr>
            <a:picLocks noChangeAspect="1"/>
          </p:cNvPicPr>
          <p:nvPr/>
        </p:nvPicPr>
        <p:blipFill>
          <a:blip r:embed="rId3"/>
          <a:stretch>
            <a:fillRect/>
          </a:stretch>
        </p:blipFill>
        <p:spPr>
          <a:xfrm>
            <a:off x="408709" y="1359101"/>
            <a:ext cx="4745182" cy="3051237"/>
          </a:xfrm>
          <a:prstGeom prst="rect">
            <a:avLst/>
          </a:prstGeom>
        </p:spPr>
      </p:pic>
      <p:sp>
        <p:nvSpPr>
          <p:cNvPr id="8" name="TextBox 7">
            <a:extLst>
              <a:ext uri="{FF2B5EF4-FFF2-40B4-BE49-F238E27FC236}">
                <a16:creationId xmlns:a16="http://schemas.microsoft.com/office/drawing/2014/main" id="{174FBF4B-D697-4945-726C-731FE627B89D}"/>
              </a:ext>
            </a:extLst>
          </p:cNvPr>
          <p:cNvSpPr txBox="1"/>
          <p:nvPr/>
        </p:nvSpPr>
        <p:spPr>
          <a:xfrm>
            <a:off x="5153891" y="1192768"/>
            <a:ext cx="2930236" cy="1169551"/>
          </a:xfrm>
          <a:prstGeom prst="rect">
            <a:avLst/>
          </a:prstGeom>
          <a:noFill/>
        </p:spPr>
        <p:txBody>
          <a:bodyPr wrap="square">
            <a:spAutoFit/>
          </a:bodyPr>
          <a:lstStyle/>
          <a:p>
            <a:pPr algn="just"/>
            <a:r>
              <a:rPr lang="en-US" dirty="0"/>
              <a:t>For silver, particularly, one would expect high but not perfect reflectance in the visible range, gradually changing in the infrared range.</a:t>
            </a:r>
          </a:p>
        </p:txBody>
      </p:sp>
    </p:spTree>
    <p:extLst>
      <p:ext uri="{BB962C8B-B14F-4D97-AF65-F5344CB8AC3E}">
        <p14:creationId xmlns:p14="http://schemas.microsoft.com/office/powerpoint/2010/main" val="299612468"/>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Some Challenges	</a:t>
            </a:r>
          </a:p>
        </p:txBody>
      </p:sp>
      <p:sp>
        <p:nvSpPr>
          <p:cNvPr id="5" name="TextBox 4">
            <a:extLst>
              <a:ext uri="{FF2B5EF4-FFF2-40B4-BE49-F238E27FC236}">
                <a16:creationId xmlns:a16="http://schemas.microsoft.com/office/drawing/2014/main" id="{F23B7779-3A58-8822-F591-5EAF12EA89D9}"/>
              </a:ext>
            </a:extLst>
          </p:cNvPr>
          <p:cNvSpPr txBox="1"/>
          <p:nvPr/>
        </p:nvSpPr>
        <p:spPr>
          <a:xfrm>
            <a:off x="233463" y="1125200"/>
            <a:ext cx="3326860" cy="2893100"/>
          </a:xfrm>
          <a:prstGeom prst="rect">
            <a:avLst/>
          </a:prstGeom>
          <a:noFill/>
        </p:spPr>
        <p:txBody>
          <a:bodyPr wrap="square" rtlCol="0">
            <a:spAutoFit/>
          </a:bodyPr>
          <a:lstStyle/>
          <a:p>
            <a:r>
              <a:rPr lang="en-US" dirty="0"/>
              <a:t>Technical challenges:</a:t>
            </a:r>
          </a:p>
          <a:p>
            <a:pPr marL="285750" indent="-285750">
              <a:buFontTx/>
              <a:buChar char="-"/>
            </a:pPr>
            <a:r>
              <a:rPr lang="en-US" dirty="0"/>
              <a:t>Low cooling capacity: PDRC systems typically have lower cooling power compared to traditional AC methods.</a:t>
            </a:r>
          </a:p>
          <a:p>
            <a:pPr marL="285750" indent="-285750">
              <a:buFontTx/>
              <a:buChar char="-"/>
            </a:pPr>
            <a:r>
              <a:rPr lang="en-US" dirty="0"/>
              <a:t>Sophisticated material technology: Developing efficient radiators with suitable materials can be complex and requires specialized manufacturing techniques.</a:t>
            </a:r>
          </a:p>
          <a:p>
            <a:pPr marL="285750" indent="-285750">
              <a:buFontTx/>
              <a:buChar char="-"/>
            </a:pPr>
            <a:r>
              <a:rPr lang="en-US" dirty="0"/>
              <a:t>Durability: Ensuring the longevity and consistency of PDRC materials is crucial for sustained performance.</a:t>
            </a:r>
          </a:p>
        </p:txBody>
      </p:sp>
      <p:sp>
        <p:nvSpPr>
          <p:cNvPr id="7" name="TextBox 6">
            <a:extLst>
              <a:ext uri="{FF2B5EF4-FFF2-40B4-BE49-F238E27FC236}">
                <a16:creationId xmlns:a16="http://schemas.microsoft.com/office/drawing/2014/main" id="{A80AB718-22C3-F27C-14DB-29492973529A}"/>
              </a:ext>
            </a:extLst>
          </p:cNvPr>
          <p:cNvSpPr txBox="1"/>
          <p:nvPr/>
        </p:nvSpPr>
        <p:spPr>
          <a:xfrm>
            <a:off x="4260714" y="998706"/>
            <a:ext cx="4448783" cy="1384995"/>
          </a:xfrm>
          <a:prstGeom prst="rect">
            <a:avLst/>
          </a:prstGeom>
          <a:noFill/>
        </p:spPr>
        <p:txBody>
          <a:bodyPr wrap="square" rtlCol="0">
            <a:spAutoFit/>
          </a:bodyPr>
          <a:lstStyle/>
          <a:p>
            <a:r>
              <a:rPr lang="en-US" dirty="0"/>
              <a:t>Cost considerations: </a:t>
            </a:r>
          </a:p>
          <a:p>
            <a:pPr marL="285750" indent="-285750">
              <a:buFontTx/>
              <a:buChar char="-"/>
            </a:pPr>
            <a:r>
              <a:rPr lang="en-US" dirty="0"/>
              <a:t>The availability and cost of materials used in PDRC devices impact their commercial viability.</a:t>
            </a:r>
          </a:p>
          <a:p>
            <a:pPr marL="285750" indent="-285750">
              <a:buFontTx/>
              <a:buChar char="-"/>
            </a:pPr>
            <a:r>
              <a:rPr lang="en-US" dirty="0"/>
              <a:t>Equipment price: PDRCs often require large surface areas for effective cooling which can increase equipment costs.</a:t>
            </a:r>
          </a:p>
        </p:txBody>
      </p:sp>
      <p:sp>
        <p:nvSpPr>
          <p:cNvPr id="8" name="TextBox 7">
            <a:extLst>
              <a:ext uri="{FF2B5EF4-FFF2-40B4-BE49-F238E27FC236}">
                <a16:creationId xmlns:a16="http://schemas.microsoft.com/office/drawing/2014/main" id="{7158A397-6C9F-1BF4-EA24-EC1F0034FCC4}"/>
              </a:ext>
            </a:extLst>
          </p:cNvPr>
          <p:cNvSpPr txBox="1"/>
          <p:nvPr/>
        </p:nvSpPr>
        <p:spPr>
          <a:xfrm>
            <a:off x="4345020" y="2403581"/>
            <a:ext cx="4448783" cy="954107"/>
          </a:xfrm>
          <a:prstGeom prst="rect">
            <a:avLst/>
          </a:prstGeom>
          <a:noFill/>
        </p:spPr>
        <p:txBody>
          <a:bodyPr wrap="square" rtlCol="0">
            <a:spAutoFit/>
          </a:bodyPr>
          <a:lstStyle/>
          <a:p>
            <a:r>
              <a:rPr lang="en-US" dirty="0"/>
              <a:t>Environmental considerations: PDRC performance can vary significantly based on environmental conditions like location-specific factors like temperature, humidity, and solar exposure.</a:t>
            </a:r>
          </a:p>
        </p:txBody>
      </p:sp>
    </p:spTree>
    <p:extLst>
      <p:ext uri="{BB962C8B-B14F-4D97-AF65-F5344CB8AC3E}">
        <p14:creationId xmlns:p14="http://schemas.microsoft.com/office/powerpoint/2010/main" val="3437683037"/>
      </p:ext>
    </p:extLst>
  </p:cSld>
  <p:clrMapOvr>
    <a:masterClrMapping/>
  </p:clrMapOvr>
  <p:transition spd="slow">
    <p:push/>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428754" y="344506"/>
            <a:ext cx="8444782" cy="572700"/>
          </a:xfrm>
        </p:spPr>
        <p:txBody>
          <a:bodyPr/>
          <a:lstStyle/>
          <a:p>
            <a:r>
              <a:rPr lang="en-US" sz="2400" dirty="0"/>
              <a:t>COMSOL: Modelling PDRCs (Glass + Silver + PDMS).</a:t>
            </a:r>
          </a:p>
        </p:txBody>
      </p:sp>
      <p:sp>
        <p:nvSpPr>
          <p:cNvPr id="6" name="Subtitle 5">
            <a:extLst>
              <a:ext uri="{FF2B5EF4-FFF2-40B4-BE49-F238E27FC236}">
                <a16:creationId xmlns:a16="http://schemas.microsoft.com/office/drawing/2014/main" id="{8D615C90-87B4-7F5F-F95B-194AD7BE48E9}"/>
              </a:ext>
            </a:extLst>
          </p:cNvPr>
          <p:cNvSpPr>
            <a:spLocks noGrp="1"/>
          </p:cNvSpPr>
          <p:nvPr>
            <p:ph type="subTitle" idx="1"/>
          </p:nvPr>
        </p:nvSpPr>
        <p:spPr>
          <a:xfrm>
            <a:off x="2089481" y="2066114"/>
            <a:ext cx="3639374" cy="881367"/>
          </a:xfrm>
        </p:spPr>
        <p:txBody>
          <a:bodyPr/>
          <a:lstStyle/>
          <a:p>
            <a:pPr algn="just"/>
            <a:r>
              <a:rPr lang="en-US" dirty="0"/>
              <a:t>Same story as glass + silver: 100% reflectance over a multitude of wavelengths.</a:t>
            </a:r>
          </a:p>
        </p:txBody>
      </p:sp>
    </p:spTree>
    <p:extLst>
      <p:ext uri="{BB962C8B-B14F-4D97-AF65-F5344CB8AC3E}">
        <p14:creationId xmlns:p14="http://schemas.microsoft.com/office/powerpoint/2010/main" val="291273145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145472" y="2372723"/>
            <a:ext cx="8444782" cy="572700"/>
          </a:xfrm>
        </p:spPr>
        <p:txBody>
          <a:bodyPr/>
          <a:lstStyle/>
          <a:p>
            <a:r>
              <a:rPr lang="en-US" dirty="0"/>
              <a:t>CONCLUSIONS</a:t>
            </a:r>
          </a:p>
        </p:txBody>
      </p:sp>
    </p:spTree>
    <p:extLst>
      <p:ext uri="{BB962C8B-B14F-4D97-AF65-F5344CB8AC3E}">
        <p14:creationId xmlns:p14="http://schemas.microsoft.com/office/powerpoint/2010/main" val="2460415738"/>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5" name="Title 4">
            <a:extLst>
              <a:ext uri="{FF2B5EF4-FFF2-40B4-BE49-F238E27FC236}">
                <a16:creationId xmlns:a16="http://schemas.microsoft.com/office/drawing/2014/main" id="{AB09DC65-2F9D-4A3D-7A9E-FE2E8C86C233}"/>
              </a:ext>
            </a:extLst>
          </p:cNvPr>
          <p:cNvSpPr>
            <a:spLocks noGrp="1"/>
          </p:cNvSpPr>
          <p:nvPr>
            <p:ph type="title"/>
          </p:nvPr>
        </p:nvSpPr>
        <p:spPr>
          <a:xfrm>
            <a:off x="343710" y="298778"/>
            <a:ext cx="5570706" cy="695286"/>
          </a:xfrm>
        </p:spPr>
        <p:txBody>
          <a:bodyPr/>
          <a:lstStyle/>
          <a:p>
            <a:r>
              <a:rPr lang="en-US" dirty="0"/>
              <a:t>The Cooling Problem</a:t>
            </a:r>
          </a:p>
        </p:txBody>
      </p:sp>
      <p:sp>
        <p:nvSpPr>
          <p:cNvPr id="8" name="TextBox 7">
            <a:extLst>
              <a:ext uri="{FF2B5EF4-FFF2-40B4-BE49-F238E27FC236}">
                <a16:creationId xmlns:a16="http://schemas.microsoft.com/office/drawing/2014/main" id="{CFAB5D72-9CD2-B6DB-CB7C-C7EE81D428FE}"/>
              </a:ext>
            </a:extLst>
          </p:cNvPr>
          <p:cNvSpPr txBox="1"/>
          <p:nvPr/>
        </p:nvSpPr>
        <p:spPr>
          <a:xfrm>
            <a:off x="454547" y="2063918"/>
            <a:ext cx="5038927" cy="1015663"/>
          </a:xfrm>
          <a:prstGeom prst="rect">
            <a:avLst/>
          </a:prstGeom>
          <a:noFill/>
        </p:spPr>
        <p:txBody>
          <a:bodyPr wrap="square" rtlCol="0">
            <a:spAutoFit/>
          </a:bodyPr>
          <a:lstStyle/>
          <a:p>
            <a:pPr algn="just"/>
            <a:r>
              <a:rPr lang="en-US" sz="1500" b="1" dirty="0">
                <a:latin typeface="Montserrat" pitchFamily="2" charset="77"/>
              </a:rPr>
              <a:t>Power grid strain</a:t>
            </a:r>
            <a:r>
              <a:rPr lang="en-US" sz="1500" dirty="0">
                <a:latin typeface="Montserrat" pitchFamily="2" charset="77"/>
              </a:rPr>
              <a:t>: Peak cooling demand during heatwaves puts a strain on power grids, risking outages. In fact, in some regions, AC can account for over 70% of peak residential electricity demand.</a:t>
            </a:r>
          </a:p>
        </p:txBody>
      </p:sp>
      <p:pic>
        <p:nvPicPr>
          <p:cNvPr id="9" name="Graphic 8">
            <a:extLst>
              <a:ext uri="{FF2B5EF4-FFF2-40B4-BE49-F238E27FC236}">
                <a16:creationId xmlns:a16="http://schemas.microsoft.com/office/drawing/2014/main" id="{176DF9A5-F649-A765-95BB-61C010FC5DF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81887" y="1309255"/>
            <a:ext cx="1341774" cy="1677217"/>
          </a:xfrm>
          <a:prstGeom prst="rect">
            <a:avLst/>
          </a:prstGeom>
        </p:spPr>
      </p:pic>
    </p:spTree>
    <p:extLst>
      <p:ext uri="{BB962C8B-B14F-4D97-AF65-F5344CB8AC3E}">
        <p14:creationId xmlns:p14="http://schemas.microsoft.com/office/powerpoint/2010/main" val="3362771513"/>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138544" y="266832"/>
            <a:ext cx="8444782" cy="572700"/>
          </a:xfrm>
        </p:spPr>
        <p:txBody>
          <a:bodyPr/>
          <a:lstStyle/>
          <a:p>
            <a:r>
              <a:rPr lang="en-US" dirty="0"/>
              <a:t>CONCLUSIONS</a:t>
            </a:r>
          </a:p>
        </p:txBody>
      </p:sp>
      <p:sp>
        <p:nvSpPr>
          <p:cNvPr id="2" name="TextBox 1">
            <a:extLst>
              <a:ext uri="{FF2B5EF4-FFF2-40B4-BE49-F238E27FC236}">
                <a16:creationId xmlns:a16="http://schemas.microsoft.com/office/drawing/2014/main" id="{5854049D-3B02-D795-2EF7-7F604D77FDFD}"/>
              </a:ext>
            </a:extLst>
          </p:cNvPr>
          <p:cNvSpPr txBox="1"/>
          <p:nvPr/>
        </p:nvSpPr>
        <p:spPr>
          <a:xfrm>
            <a:off x="1014182" y="2032754"/>
            <a:ext cx="3034145" cy="954107"/>
          </a:xfrm>
          <a:prstGeom prst="rect">
            <a:avLst/>
          </a:prstGeom>
          <a:noFill/>
        </p:spPr>
        <p:txBody>
          <a:bodyPr wrap="square" rtlCol="0">
            <a:spAutoFit/>
          </a:bodyPr>
          <a:lstStyle/>
          <a:p>
            <a:pPr algn="just"/>
            <a:r>
              <a:rPr lang="en-US" b="1" dirty="0"/>
              <a:t>Overcoming material constraints</a:t>
            </a:r>
            <a:r>
              <a:rPr lang="en-US" dirty="0"/>
              <a:t>:</a:t>
            </a:r>
          </a:p>
          <a:p>
            <a:pPr algn="just"/>
            <a:r>
              <a:rPr lang="en-US" dirty="0"/>
              <a:t>- Faced challenges with accurately modelling the refractive indices of materials at various wavelengths.</a:t>
            </a:r>
          </a:p>
        </p:txBody>
      </p:sp>
      <p:sp>
        <p:nvSpPr>
          <p:cNvPr id="4" name="Subtitle 5">
            <a:extLst>
              <a:ext uri="{FF2B5EF4-FFF2-40B4-BE49-F238E27FC236}">
                <a16:creationId xmlns:a16="http://schemas.microsoft.com/office/drawing/2014/main" id="{DD7420C8-D8A8-96F0-CC1C-9CED1AF8E0A8}"/>
              </a:ext>
            </a:extLst>
          </p:cNvPr>
          <p:cNvSpPr>
            <a:spLocks noGrp="1"/>
          </p:cNvSpPr>
          <p:nvPr>
            <p:ph type="subTitle" idx="1"/>
          </p:nvPr>
        </p:nvSpPr>
        <p:spPr>
          <a:xfrm>
            <a:off x="2305721" y="952194"/>
            <a:ext cx="3639374" cy="689570"/>
          </a:xfrm>
        </p:spPr>
        <p:txBody>
          <a:bodyPr/>
          <a:lstStyle/>
          <a:p>
            <a:r>
              <a:rPr lang="en-US" dirty="0"/>
              <a:t>MATERIAL CONSTRAINTS</a:t>
            </a:r>
          </a:p>
        </p:txBody>
      </p:sp>
      <p:sp>
        <p:nvSpPr>
          <p:cNvPr id="5" name="TextBox 4">
            <a:extLst>
              <a:ext uri="{FF2B5EF4-FFF2-40B4-BE49-F238E27FC236}">
                <a16:creationId xmlns:a16="http://schemas.microsoft.com/office/drawing/2014/main" id="{FF65EBA5-842A-AC21-0E83-5EFDAB9B0340}"/>
              </a:ext>
            </a:extLst>
          </p:cNvPr>
          <p:cNvSpPr txBox="1"/>
          <p:nvPr/>
        </p:nvSpPr>
        <p:spPr>
          <a:xfrm>
            <a:off x="4440381" y="2032754"/>
            <a:ext cx="3034145" cy="954107"/>
          </a:xfrm>
          <a:prstGeom prst="rect">
            <a:avLst/>
          </a:prstGeom>
          <a:noFill/>
        </p:spPr>
        <p:txBody>
          <a:bodyPr wrap="square" rtlCol="0">
            <a:spAutoFit/>
          </a:bodyPr>
          <a:lstStyle/>
          <a:p>
            <a:pPr algn="just"/>
            <a:r>
              <a:rPr lang="en-US" b="1" dirty="0"/>
              <a:t>Next steps</a:t>
            </a:r>
            <a:r>
              <a:rPr lang="en-US" dirty="0"/>
              <a:t>: Incorporate more detailed dispersion models for materials from empirical data and/or literature.</a:t>
            </a:r>
          </a:p>
        </p:txBody>
      </p:sp>
    </p:spTree>
    <p:extLst>
      <p:ext uri="{BB962C8B-B14F-4D97-AF65-F5344CB8AC3E}">
        <p14:creationId xmlns:p14="http://schemas.microsoft.com/office/powerpoint/2010/main" val="3912009893"/>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138544" y="266832"/>
            <a:ext cx="8444782" cy="572700"/>
          </a:xfrm>
        </p:spPr>
        <p:txBody>
          <a:bodyPr/>
          <a:lstStyle/>
          <a:p>
            <a:r>
              <a:rPr lang="en-US" dirty="0"/>
              <a:t>CONCLUSIONS</a:t>
            </a:r>
          </a:p>
        </p:txBody>
      </p:sp>
      <p:sp>
        <p:nvSpPr>
          <p:cNvPr id="2" name="TextBox 1">
            <a:extLst>
              <a:ext uri="{FF2B5EF4-FFF2-40B4-BE49-F238E27FC236}">
                <a16:creationId xmlns:a16="http://schemas.microsoft.com/office/drawing/2014/main" id="{5854049D-3B02-D795-2EF7-7F604D77FDFD}"/>
              </a:ext>
            </a:extLst>
          </p:cNvPr>
          <p:cNvSpPr txBox="1"/>
          <p:nvPr/>
        </p:nvSpPr>
        <p:spPr>
          <a:xfrm>
            <a:off x="1004455" y="1986974"/>
            <a:ext cx="3034145" cy="1169551"/>
          </a:xfrm>
          <a:prstGeom prst="rect">
            <a:avLst/>
          </a:prstGeom>
          <a:noFill/>
        </p:spPr>
        <p:txBody>
          <a:bodyPr wrap="square" rtlCol="0">
            <a:spAutoFit/>
          </a:bodyPr>
          <a:lstStyle/>
          <a:p>
            <a:pPr algn="just"/>
            <a:r>
              <a:rPr lang="en-US" dirty="0"/>
              <a:t>Encountered limits within the COMSOL environment for modeling extremely thin layers (e.g., silver at 120 nm).</a:t>
            </a:r>
          </a:p>
          <a:p>
            <a:pPr algn="just"/>
            <a:endParaRPr lang="en-US" dirty="0"/>
          </a:p>
        </p:txBody>
      </p:sp>
      <p:sp>
        <p:nvSpPr>
          <p:cNvPr id="4" name="Subtitle 5">
            <a:extLst>
              <a:ext uri="{FF2B5EF4-FFF2-40B4-BE49-F238E27FC236}">
                <a16:creationId xmlns:a16="http://schemas.microsoft.com/office/drawing/2014/main" id="{DD7420C8-D8A8-96F0-CC1C-9CED1AF8E0A8}"/>
              </a:ext>
            </a:extLst>
          </p:cNvPr>
          <p:cNvSpPr>
            <a:spLocks noGrp="1"/>
          </p:cNvSpPr>
          <p:nvPr>
            <p:ph type="subTitle" idx="1"/>
          </p:nvPr>
        </p:nvSpPr>
        <p:spPr>
          <a:xfrm>
            <a:off x="2305721" y="952194"/>
            <a:ext cx="3639374" cy="689570"/>
          </a:xfrm>
        </p:spPr>
        <p:txBody>
          <a:bodyPr/>
          <a:lstStyle/>
          <a:p>
            <a:r>
              <a:rPr lang="en-US" dirty="0"/>
              <a:t>SIMULATION CONSTRAINTS</a:t>
            </a:r>
          </a:p>
        </p:txBody>
      </p:sp>
      <p:sp>
        <p:nvSpPr>
          <p:cNvPr id="5" name="TextBox 4">
            <a:extLst>
              <a:ext uri="{FF2B5EF4-FFF2-40B4-BE49-F238E27FC236}">
                <a16:creationId xmlns:a16="http://schemas.microsoft.com/office/drawing/2014/main" id="{FF65EBA5-842A-AC21-0E83-5EFDAB9B0340}"/>
              </a:ext>
            </a:extLst>
          </p:cNvPr>
          <p:cNvSpPr txBox="1"/>
          <p:nvPr/>
        </p:nvSpPr>
        <p:spPr>
          <a:xfrm>
            <a:off x="5105402" y="2094695"/>
            <a:ext cx="3034145" cy="954107"/>
          </a:xfrm>
          <a:prstGeom prst="rect">
            <a:avLst/>
          </a:prstGeom>
          <a:noFill/>
        </p:spPr>
        <p:txBody>
          <a:bodyPr wrap="square" rtlCol="0">
            <a:spAutoFit/>
          </a:bodyPr>
          <a:lstStyle/>
          <a:p>
            <a:pPr algn="just"/>
            <a:r>
              <a:rPr lang="en-US" dirty="0"/>
              <a:t>Plan to explore alternative simulation techniques within COMSOL to represent these layers accurately.</a:t>
            </a:r>
          </a:p>
        </p:txBody>
      </p:sp>
    </p:spTree>
    <p:extLst>
      <p:ext uri="{BB962C8B-B14F-4D97-AF65-F5344CB8AC3E}">
        <p14:creationId xmlns:p14="http://schemas.microsoft.com/office/powerpoint/2010/main" val="1568179058"/>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B7B025DB-2A7B-1526-CC96-A6B9542092EB}"/>
              </a:ext>
            </a:extLst>
          </p:cNvPr>
          <p:cNvSpPr>
            <a:spLocks noGrp="1"/>
          </p:cNvSpPr>
          <p:nvPr>
            <p:ph type="title"/>
          </p:nvPr>
        </p:nvSpPr>
        <p:spPr>
          <a:xfrm>
            <a:off x="138544" y="266832"/>
            <a:ext cx="8444782" cy="572700"/>
          </a:xfrm>
        </p:spPr>
        <p:txBody>
          <a:bodyPr/>
          <a:lstStyle/>
          <a:p>
            <a:r>
              <a:rPr lang="en-US" dirty="0"/>
              <a:t>ACKNOWLEDGEMENT OF SUPPORT</a:t>
            </a:r>
          </a:p>
        </p:txBody>
      </p:sp>
      <p:sp>
        <p:nvSpPr>
          <p:cNvPr id="8" name="TextBox 7">
            <a:extLst>
              <a:ext uri="{FF2B5EF4-FFF2-40B4-BE49-F238E27FC236}">
                <a16:creationId xmlns:a16="http://schemas.microsoft.com/office/drawing/2014/main" id="{1013F51E-7C1C-B4AF-6A61-6351AA259815}"/>
              </a:ext>
            </a:extLst>
          </p:cNvPr>
          <p:cNvSpPr txBox="1"/>
          <p:nvPr/>
        </p:nvSpPr>
        <p:spPr>
          <a:xfrm>
            <a:off x="1158624" y="1478162"/>
            <a:ext cx="4260272" cy="738664"/>
          </a:xfrm>
          <a:prstGeom prst="rect">
            <a:avLst/>
          </a:prstGeom>
          <a:noFill/>
        </p:spPr>
        <p:txBody>
          <a:bodyPr wrap="square" rtlCol="0">
            <a:spAutoFit/>
          </a:bodyPr>
          <a:lstStyle/>
          <a:p>
            <a:r>
              <a:rPr lang="en-US" dirty="0"/>
              <a:t>I would like to thank:</a:t>
            </a:r>
          </a:p>
          <a:p>
            <a:pPr marL="285750" indent="-285750">
              <a:buFontTx/>
              <a:buChar char="-"/>
            </a:pPr>
            <a:r>
              <a:rPr lang="en-US" dirty="0"/>
              <a:t>Professor Hudgings for her support.</a:t>
            </a:r>
          </a:p>
          <a:p>
            <a:pPr marL="285750" indent="-285750">
              <a:buFontTx/>
              <a:buChar char="-"/>
            </a:pPr>
            <a:r>
              <a:rPr lang="en-US" dirty="0"/>
              <a:t>Professor James Higdon.</a:t>
            </a:r>
          </a:p>
        </p:txBody>
      </p:sp>
    </p:spTree>
    <p:extLst>
      <p:ext uri="{BB962C8B-B14F-4D97-AF65-F5344CB8AC3E}">
        <p14:creationId xmlns:p14="http://schemas.microsoft.com/office/powerpoint/2010/main" val="1989224609"/>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4" name="Title 3">
            <a:extLst>
              <a:ext uri="{FF2B5EF4-FFF2-40B4-BE49-F238E27FC236}">
                <a16:creationId xmlns:a16="http://schemas.microsoft.com/office/drawing/2014/main" id="{229528EE-A2B2-67C5-0DD4-0C42B625CA6E}"/>
              </a:ext>
            </a:extLst>
          </p:cNvPr>
          <p:cNvSpPr>
            <a:spLocks noGrp="1"/>
          </p:cNvSpPr>
          <p:nvPr>
            <p:ph type="title"/>
          </p:nvPr>
        </p:nvSpPr>
        <p:spPr/>
        <p:txBody>
          <a:bodyPr/>
          <a:lstStyle/>
          <a:p>
            <a:r>
              <a:rPr lang="en-US" dirty="0"/>
              <a:t>Appendix (2-layer Anti-Reflectance)</a:t>
            </a:r>
          </a:p>
        </p:txBody>
      </p:sp>
      <p:sp>
        <p:nvSpPr>
          <p:cNvPr id="5" name="Rectangle 4">
            <a:extLst>
              <a:ext uri="{FF2B5EF4-FFF2-40B4-BE49-F238E27FC236}">
                <a16:creationId xmlns:a16="http://schemas.microsoft.com/office/drawing/2014/main" id="{6CB603F1-F632-AC32-6592-D869C232BAD1}"/>
              </a:ext>
            </a:extLst>
          </p:cNvPr>
          <p:cNvSpPr/>
          <p:nvPr/>
        </p:nvSpPr>
        <p:spPr>
          <a:xfrm>
            <a:off x="2909455" y="3249257"/>
            <a:ext cx="3148444" cy="63051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1C6C71F-EFC6-FBD0-4416-D6550080F7DA}"/>
              </a:ext>
            </a:extLst>
          </p:cNvPr>
          <p:cNvSpPr/>
          <p:nvPr/>
        </p:nvSpPr>
        <p:spPr>
          <a:xfrm>
            <a:off x="3376188" y="2913079"/>
            <a:ext cx="2199409" cy="33703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FAB32B0-5CFB-62B3-FE35-FD75AD6E35C4}"/>
              </a:ext>
            </a:extLst>
          </p:cNvPr>
          <p:cNvSpPr/>
          <p:nvPr/>
        </p:nvSpPr>
        <p:spPr>
          <a:xfrm>
            <a:off x="3376187" y="2571750"/>
            <a:ext cx="2199409" cy="33703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2984305-ADC7-3153-D438-E322C5D0B130}"/>
              </a:ext>
            </a:extLst>
          </p:cNvPr>
          <p:cNvSpPr txBox="1"/>
          <p:nvPr/>
        </p:nvSpPr>
        <p:spPr>
          <a:xfrm>
            <a:off x="3693967" y="3431546"/>
            <a:ext cx="1579419" cy="307777"/>
          </a:xfrm>
          <a:prstGeom prst="rect">
            <a:avLst/>
          </a:prstGeom>
          <a:noFill/>
        </p:spPr>
        <p:txBody>
          <a:bodyPr wrap="square" rtlCol="0">
            <a:spAutoFit/>
          </a:bodyPr>
          <a:lstStyle/>
          <a:p>
            <a:r>
              <a:rPr lang="en-US" dirty="0"/>
              <a:t>n</a:t>
            </a:r>
            <a:r>
              <a:rPr lang="en-US" baseline="-25000" dirty="0"/>
              <a:t>s</a:t>
            </a:r>
            <a:r>
              <a:rPr lang="en-US" dirty="0"/>
              <a:t> (glass) = 1.5</a:t>
            </a:r>
          </a:p>
        </p:txBody>
      </p:sp>
      <p:sp>
        <p:nvSpPr>
          <p:cNvPr id="10" name="TextBox 9">
            <a:extLst>
              <a:ext uri="{FF2B5EF4-FFF2-40B4-BE49-F238E27FC236}">
                <a16:creationId xmlns:a16="http://schemas.microsoft.com/office/drawing/2014/main" id="{E735E43D-97A9-0656-18A9-E31EDBB27FFA}"/>
              </a:ext>
            </a:extLst>
          </p:cNvPr>
          <p:cNvSpPr txBox="1"/>
          <p:nvPr/>
        </p:nvSpPr>
        <p:spPr>
          <a:xfrm>
            <a:off x="3704359" y="2941480"/>
            <a:ext cx="1809749" cy="307777"/>
          </a:xfrm>
          <a:prstGeom prst="rect">
            <a:avLst/>
          </a:prstGeom>
          <a:noFill/>
        </p:spPr>
        <p:txBody>
          <a:bodyPr wrap="square" rtlCol="0">
            <a:spAutoFit/>
          </a:bodyPr>
          <a:lstStyle/>
          <a:p>
            <a:r>
              <a:rPr lang="en-US" dirty="0"/>
              <a:t>n (CeF</a:t>
            </a:r>
            <a:r>
              <a:rPr lang="en-US" baseline="-25000" dirty="0"/>
              <a:t>3</a:t>
            </a:r>
            <a:r>
              <a:rPr lang="en-US" dirty="0"/>
              <a:t>) = 1.63</a:t>
            </a:r>
          </a:p>
        </p:txBody>
      </p:sp>
      <p:sp>
        <p:nvSpPr>
          <p:cNvPr id="11" name="TextBox 10">
            <a:extLst>
              <a:ext uri="{FF2B5EF4-FFF2-40B4-BE49-F238E27FC236}">
                <a16:creationId xmlns:a16="http://schemas.microsoft.com/office/drawing/2014/main" id="{BBA4B1F2-AD98-DFEF-E115-BAD1971AB440}"/>
              </a:ext>
            </a:extLst>
          </p:cNvPr>
          <p:cNvSpPr txBox="1"/>
          <p:nvPr/>
        </p:nvSpPr>
        <p:spPr>
          <a:xfrm>
            <a:off x="3764979" y="2601438"/>
            <a:ext cx="1652147" cy="307777"/>
          </a:xfrm>
          <a:prstGeom prst="rect">
            <a:avLst/>
          </a:prstGeom>
          <a:noFill/>
        </p:spPr>
        <p:txBody>
          <a:bodyPr wrap="square" rtlCol="0">
            <a:spAutoFit/>
          </a:bodyPr>
          <a:lstStyle/>
          <a:p>
            <a:r>
              <a:rPr lang="en-US" dirty="0"/>
              <a:t>n (MgF</a:t>
            </a:r>
            <a:r>
              <a:rPr lang="en-US" baseline="-25000" dirty="0"/>
              <a:t>2</a:t>
            </a:r>
            <a:r>
              <a:rPr lang="en-US" dirty="0"/>
              <a:t>) = 1.38</a:t>
            </a:r>
          </a:p>
        </p:txBody>
      </p:sp>
      <p:sp>
        <p:nvSpPr>
          <p:cNvPr id="12" name="Right Brace 11">
            <a:extLst>
              <a:ext uri="{FF2B5EF4-FFF2-40B4-BE49-F238E27FC236}">
                <a16:creationId xmlns:a16="http://schemas.microsoft.com/office/drawing/2014/main" id="{DCD0AB5F-2867-9697-FD44-75405CE1056D}"/>
              </a:ext>
            </a:extLst>
          </p:cNvPr>
          <p:cNvSpPr/>
          <p:nvPr/>
        </p:nvSpPr>
        <p:spPr>
          <a:xfrm>
            <a:off x="5658678" y="2571750"/>
            <a:ext cx="259772" cy="33703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Right Brace 12">
            <a:extLst>
              <a:ext uri="{FF2B5EF4-FFF2-40B4-BE49-F238E27FC236}">
                <a16:creationId xmlns:a16="http://schemas.microsoft.com/office/drawing/2014/main" id="{3109AE46-70E0-D374-9226-F1EBE5833CDF}"/>
              </a:ext>
            </a:extLst>
          </p:cNvPr>
          <p:cNvSpPr/>
          <p:nvPr/>
        </p:nvSpPr>
        <p:spPr>
          <a:xfrm>
            <a:off x="6069129" y="2912221"/>
            <a:ext cx="259772" cy="33703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ight Brace 13">
            <a:extLst>
              <a:ext uri="{FF2B5EF4-FFF2-40B4-BE49-F238E27FC236}">
                <a16:creationId xmlns:a16="http://schemas.microsoft.com/office/drawing/2014/main" id="{ECFE0C3A-9F33-C197-A8F9-7FA435C81C27}"/>
              </a:ext>
            </a:extLst>
          </p:cNvPr>
          <p:cNvSpPr/>
          <p:nvPr/>
        </p:nvSpPr>
        <p:spPr>
          <a:xfrm>
            <a:off x="6261305" y="3248148"/>
            <a:ext cx="259772" cy="63051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11B225AE-B18C-C8E0-CA8B-C49078431EF7}"/>
              </a:ext>
            </a:extLst>
          </p:cNvPr>
          <p:cNvSpPr txBox="1"/>
          <p:nvPr/>
        </p:nvSpPr>
        <p:spPr>
          <a:xfrm>
            <a:off x="6441494" y="3409514"/>
            <a:ext cx="678071" cy="307777"/>
          </a:xfrm>
          <a:prstGeom prst="rect">
            <a:avLst/>
          </a:prstGeom>
          <a:noFill/>
        </p:spPr>
        <p:txBody>
          <a:bodyPr wrap="square" rtlCol="0">
            <a:spAutoFit/>
          </a:bodyPr>
          <a:lstStyle/>
          <a:p>
            <a:r>
              <a:rPr lang="en-US" dirty="0"/>
              <a:t>0.5 m</a:t>
            </a:r>
          </a:p>
        </p:txBody>
      </p:sp>
      <p:sp>
        <p:nvSpPr>
          <p:cNvPr id="20" name="TextBox 19">
            <a:extLst>
              <a:ext uri="{FF2B5EF4-FFF2-40B4-BE49-F238E27FC236}">
                <a16:creationId xmlns:a16="http://schemas.microsoft.com/office/drawing/2014/main" id="{33CFA41B-32EB-24F0-C349-0CF17272CE4B}"/>
              </a:ext>
            </a:extLst>
          </p:cNvPr>
          <p:cNvSpPr txBox="1"/>
          <p:nvPr/>
        </p:nvSpPr>
        <p:spPr>
          <a:xfrm>
            <a:off x="6261305" y="2901411"/>
            <a:ext cx="505691" cy="307777"/>
          </a:xfrm>
          <a:prstGeom prst="rect">
            <a:avLst/>
          </a:prstGeom>
          <a:noFill/>
        </p:spPr>
        <p:txBody>
          <a:bodyPr wrap="square" rtlCol="0">
            <a:spAutoFit/>
          </a:bodyPr>
          <a:lstStyle/>
          <a:p>
            <a:r>
              <a:rPr lang="en-US" dirty="0"/>
              <a:t>𝜆/4</a:t>
            </a:r>
          </a:p>
        </p:txBody>
      </p:sp>
      <p:sp>
        <p:nvSpPr>
          <p:cNvPr id="21" name="TextBox 20">
            <a:extLst>
              <a:ext uri="{FF2B5EF4-FFF2-40B4-BE49-F238E27FC236}">
                <a16:creationId xmlns:a16="http://schemas.microsoft.com/office/drawing/2014/main" id="{B03211D6-61D2-9AC9-47A9-B4BEC1873755}"/>
              </a:ext>
            </a:extLst>
          </p:cNvPr>
          <p:cNvSpPr txBox="1"/>
          <p:nvPr/>
        </p:nvSpPr>
        <p:spPr>
          <a:xfrm>
            <a:off x="5885500" y="2584964"/>
            <a:ext cx="505691" cy="307777"/>
          </a:xfrm>
          <a:prstGeom prst="rect">
            <a:avLst/>
          </a:prstGeom>
          <a:noFill/>
        </p:spPr>
        <p:txBody>
          <a:bodyPr wrap="square" rtlCol="0">
            <a:spAutoFit/>
          </a:bodyPr>
          <a:lstStyle/>
          <a:p>
            <a:r>
              <a:rPr lang="en-US" dirty="0"/>
              <a:t>𝜆/4</a:t>
            </a:r>
          </a:p>
        </p:txBody>
      </p:sp>
    </p:spTree>
    <p:extLst>
      <p:ext uri="{BB962C8B-B14F-4D97-AF65-F5344CB8AC3E}">
        <p14:creationId xmlns:p14="http://schemas.microsoft.com/office/powerpoint/2010/main" val="225400096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3" name="Title 2">
            <a:extLst>
              <a:ext uri="{FF2B5EF4-FFF2-40B4-BE49-F238E27FC236}">
                <a16:creationId xmlns:a16="http://schemas.microsoft.com/office/drawing/2014/main" id="{0949679E-33F2-E399-3944-4DAC7581AC9F}"/>
              </a:ext>
            </a:extLst>
          </p:cNvPr>
          <p:cNvSpPr>
            <a:spLocks noGrp="1"/>
          </p:cNvSpPr>
          <p:nvPr>
            <p:ph type="title"/>
          </p:nvPr>
        </p:nvSpPr>
        <p:spPr/>
        <p:txBody>
          <a:bodyPr/>
          <a:lstStyle/>
          <a:p>
            <a:r>
              <a:rPr lang="en-US" dirty="0"/>
              <a:t>Appendix (PDRCs at Hudgings Lab)</a:t>
            </a:r>
          </a:p>
        </p:txBody>
      </p:sp>
      <p:pic>
        <p:nvPicPr>
          <p:cNvPr id="6" name="Picture 5" descr="A diagram of a chemical compound&#10;&#10;Description automatically generated with medium confidence">
            <a:extLst>
              <a:ext uri="{FF2B5EF4-FFF2-40B4-BE49-F238E27FC236}">
                <a16:creationId xmlns:a16="http://schemas.microsoft.com/office/drawing/2014/main" id="{2E507DA4-B99A-E007-2D1B-3B8B5F155D51}"/>
              </a:ext>
            </a:extLst>
          </p:cNvPr>
          <p:cNvPicPr>
            <a:picLocks noChangeAspect="1"/>
          </p:cNvPicPr>
          <p:nvPr/>
        </p:nvPicPr>
        <p:blipFill>
          <a:blip r:embed="rId3"/>
          <a:stretch>
            <a:fillRect/>
          </a:stretch>
        </p:blipFill>
        <p:spPr>
          <a:xfrm>
            <a:off x="1520535" y="2160687"/>
            <a:ext cx="3314700" cy="1320800"/>
          </a:xfrm>
          <a:prstGeom prst="rect">
            <a:avLst/>
          </a:prstGeom>
        </p:spPr>
      </p:pic>
      <p:sp>
        <p:nvSpPr>
          <p:cNvPr id="7" name="Right Brace 6">
            <a:extLst>
              <a:ext uri="{FF2B5EF4-FFF2-40B4-BE49-F238E27FC236}">
                <a16:creationId xmlns:a16="http://schemas.microsoft.com/office/drawing/2014/main" id="{9712240E-03F8-6E5A-E709-A774AE5F6500}"/>
              </a:ext>
            </a:extLst>
          </p:cNvPr>
          <p:cNvSpPr/>
          <p:nvPr/>
        </p:nvSpPr>
        <p:spPr>
          <a:xfrm>
            <a:off x="4835236" y="2320636"/>
            <a:ext cx="187036" cy="500451"/>
          </a:xfrm>
          <a:prstGeom prst="rightBrace">
            <a:avLst>
              <a:gd name="adj1" fmla="val 63189"/>
              <a:gd name="adj2" fmla="val 52768"/>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e 7">
            <a:extLst>
              <a:ext uri="{FF2B5EF4-FFF2-40B4-BE49-F238E27FC236}">
                <a16:creationId xmlns:a16="http://schemas.microsoft.com/office/drawing/2014/main" id="{D653FDE0-F658-EABF-457D-A7969ADF34F8}"/>
              </a:ext>
            </a:extLst>
          </p:cNvPr>
          <p:cNvSpPr/>
          <p:nvPr/>
        </p:nvSpPr>
        <p:spPr>
          <a:xfrm>
            <a:off x="4869872" y="2821087"/>
            <a:ext cx="187036" cy="21998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e 8">
            <a:extLst>
              <a:ext uri="{FF2B5EF4-FFF2-40B4-BE49-F238E27FC236}">
                <a16:creationId xmlns:a16="http://schemas.microsoft.com/office/drawing/2014/main" id="{04792C6D-2DFE-FA51-4EC1-069638FFA2C3}"/>
              </a:ext>
            </a:extLst>
          </p:cNvPr>
          <p:cNvSpPr/>
          <p:nvPr/>
        </p:nvSpPr>
        <p:spPr>
          <a:xfrm>
            <a:off x="4897582" y="3101552"/>
            <a:ext cx="187036" cy="219986"/>
          </a:xfrm>
          <a:prstGeom prst="rightBrace">
            <a:avLst>
              <a:gd name="adj1" fmla="val 10886"/>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B8CAFD73-3844-78F2-A976-959570E47B8F}"/>
              </a:ext>
            </a:extLst>
          </p:cNvPr>
          <p:cNvSpPr txBox="1"/>
          <p:nvPr/>
        </p:nvSpPr>
        <p:spPr>
          <a:xfrm>
            <a:off x="4963390" y="2408885"/>
            <a:ext cx="900546" cy="307777"/>
          </a:xfrm>
          <a:prstGeom prst="rect">
            <a:avLst/>
          </a:prstGeom>
          <a:noFill/>
        </p:spPr>
        <p:txBody>
          <a:bodyPr wrap="square" rtlCol="0">
            <a:spAutoFit/>
          </a:bodyPr>
          <a:lstStyle/>
          <a:p>
            <a:r>
              <a:rPr lang="en-US" dirty="0"/>
              <a:t> 500 µm</a:t>
            </a:r>
          </a:p>
        </p:txBody>
      </p:sp>
      <p:sp>
        <p:nvSpPr>
          <p:cNvPr id="11" name="TextBox 10">
            <a:extLst>
              <a:ext uri="{FF2B5EF4-FFF2-40B4-BE49-F238E27FC236}">
                <a16:creationId xmlns:a16="http://schemas.microsoft.com/office/drawing/2014/main" id="{9655E0FA-F86C-78A9-2FAC-328A513F00AE}"/>
              </a:ext>
            </a:extLst>
          </p:cNvPr>
          <p:cNvSpPr txBox="1"/>
          <p:nvPr/>
        </p:nvSpPr>
        <p:spPr>
          <a:xfrm>
            <a:off x="4991100" y="2755447"/>
            <a:ext cx="900546" cy="307777"/>
          </a:xfrm>
          <a:prstGeom prst="rect">
            <a:avLst/>
          </a:prstGeom>
          <a:noFill/>
        </p:spPr>
        <p:txBody>
          <a:bodyPr wrap="square" rtlCol="0">
            <a:spAutoFit/>
          </a:bodyPr>
          <a:lstStyle/>
          <a:p>
            <a:r>
              <a:rPr lang="en-US" dirty="0"/>
              <a:t>120 nm</a:t>
            </a:r>
          </a:p>
        </p:txBody>
      </p:sp>
      <p:sp>
        <p:nvSpPr>
          <p:cNvPr id="12" name="TextBox 11">
            <a:extLst>
              <a:ext uri="{FF2B5EF4-FFF2-40B4-BE49-F238E27FC236}">
                <a16:creationId xmlns:a16="http://schemas.microsoft.com/office/drawing/2014/main" id="{8502E8F2-AADE-3988-7F60-2FDE59147F7F}"/>
              </a:ext>
            </a:extLst>
          </p:cNvPr>
          <p:cNvSpPr txBox="1"/>
          <p:nvPr/>
        </p:nvSpPr>
        <p:spPr>
          <a:xfrm>
            <a:off x="5056908" y="3041073"/>
            <a:ext cx="900546" cy="307777"/>
          </a:xfrm>
          <a:prstGeom prst="rect">
            <a:avLst/>
          </a:prstGeom>
          <a:noFill/>
        </p:spPr>
        <p:txBody>
          <a:bodyPr wrap="square" rtlCol="0">
            <a:spAutoFit/>
          </a:bodyPr>
          <a:lstStyle/>
          <a:p>
            <a:r>
              <a:rPr lang="en-US" dirty="0"/>
              <a:t>500 nm</a:t>
            </a:r>
          </a:p>
        </p:txBody>
      </p:sp>
    </p:spTree>
    <p:extLst>
      <p:ext uri="{BB962C8B-B14F-4D97-AF65-F5344CB8AC3E}">
        <p14:creationId xmlns:p14="http://schemas.microsoft.com/office/powerpoint/2010/main" val="2047295436"/>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4" name="Title 3">
            <a:extLst>
              <a:ext uri="{FF2B5EF4-FFF2-40B4-BE49-F238E27FC236}">
                <a16:creationId xmlns:a16="http://schemas.microsoft.com/office/drawing/2014/main" id="{229528EE-A2B2-67C5-0DD4-0C42B625CA6E}"/>
              </a:ext>
            </a:extLst>
          </p:cNvPr>
          <p:cNvSpPr>
            <a:spLocks noGrp="1"/>
          </p:cNvSpPr>
          <p:nvPr>
            <p:ph type="title"/>
          </p:nvPr>
        </p:nvSpPr>
        <p:spPr/>
        <p:txBody>
          <a:bodyPr/>
          <a:lstStyle/>
          <a:p>
            <a:r>
              <a:rPr lang="en-US" dirty="0"/>
              <a:t>Appendix (3-Layer Anti-Reflectance)</a:t>
            </a:r>
          </a:p>
        </p:txBody>
      </p:sp>
      <p:sp>
        <p:nvSpPr>
          <p:cNvPr id="13" name="Rectangle 12">
            <a:extLst>
              <a:ext uri="{FF2B5EF4-FFF2-40B4-BE49-F238E27FC236}">
                <a16:creationId xmlns:a16="http://schemas.microsoft.com/office/drawing/2014/main" id="{4AC18066-8E11-D81C-D7E4-AC182BC0EB03}"/>
              </a:ext>
            </a:extLst>
          </p:cNvPr>
          <p:cNvSpPr/>
          <p:nvPr/>
        </p:nvSpPr>
        <p:spPr>
          <a:xfrm>
            <a:off x="2909455" y="3249257"/>
            <a:ext cx="3148444" cy="63051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8A42447-2887-471A-B831-3C7774944869}"/>
              </a:ext>
            </a:extLst>
          </p:cNvPr>
          <p:cNvSpPr/>
          <p:nvPr/>
        </p:nvSpPr>
        <p:spPr>
          <a:xfrm>
            <a:off x="3376188" y="2913079"/>
            <a:ext cx="2199409" cy="33703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E58E7CE-5A6D-42A6-FBC6-7EB297159463}"/>
              </a:ext>
            </a:extLst>
          </p:cNvPr>
          <p:cNvSpPr/>
          <p:nvPr/>
        </p:nvSpPr>
        <p:spPr>
          <a:xfrm>
            <a:off x="3376187" y="2044854"/>
            <a:ext cx="2199409" cy="33703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66D168E4-D78C-8DBD-A5BE-BECCF2A97365}"/>
              </a:ext>
            </a:extLst>
          </p:cNvPr>
          <p:cNvSpPr txBox="1"/>
          <p:nvPr/>
        </p:nvSpPr>
        <p:spPr>
          <a:xfrm>
            <a:off x="3693967" y="3431546"/>
            <a:ext cx="1579419" cy="307777"/>
          </a:xfrm>
          <a:prstGeom prst="rect">
            <a:avLst/>
          </a:prstGeom>
          <a:noFill/>
        </p:spPr>
        <p:txBody>
          <a:bodyPr wrap="square" rtlCol="0">
            <a:spAutoFit/>
          </a:bodyPr>
          <a:lstStyle/>
          <a:p>
            <a:r>
              <a:rPr lang="en-US" dirty="0"/>
              <a:t>n</a:t>
            </a:r>
            <a:r>
              <a:rPr lang="en-US" baseline="-25000" dirty="0"/>
              <a:t>s</a:t>
            </a:r>
            <a:r>
              <a:rPr lang="en-US" dirty="0"/>
              <a:t> (glass) = 1.5</a:t>
            </a:r>
          </a:p>
        </p:txBody>
      </p:sp>
      <p:sp>
        <p:nvSpPr>
          <p:cNvPr id="17" name="TextBox 16">
            <a:extLst>
              <a:ext uri="{FF2B5EF4-FFF2-40B4-BE49-F238E27FC236}">
                <a16:creationId xmlns:a16="http://schemas.microsoft.com/office/drawing/2014/main" id="{CABE6EEC-95C2-CF97-D052-DD705035CAC6}"/>
              </a:ext>
            </a:extLst>
          </p:cNvPr>
          <p:cNvSpPr txBox="1"/>
          <p:nvPr/>
        </p:nvSpPr>
        <p:spPr>
          <a:xfrm>
            <a:off x="3704360" y="2941480"/>
            <a:ext cx="1470314" cy="307777"/>
          </a:xfrm>
          <a:prstGeom prst="rect">
            <a:avLst/>
          </a:prstGeom>
          <a:noFill/>
        </p:spPr>
        <p:txBody>
          <a:bodyPr wrap="square" rtlCol="0">
            <a:spAutoFit/>
          </a:bodyPr>
          <a:lstStyle/>
          <a:p>
            <a:r>
              <a:rPr lang="en-US" dirty="0"/>
              <a:t>n (CeF</a:t>
            </a:r>
            <a:r>
              <a:rPr lang="en-US" baseline="-25000" dirty="0"/>
              <a:t>3</a:t>
            </a:r>
            <a:r>
              <a:rPr lang="en-US" dirty="0"/>
              <a:t>) = 1.63</a:t>
            </a:r>
          </a:p>
        </p:txBody>
      </p:sp>
      <p:sp>
        <p:nvSpPr>
          <p:cNvPr id="18" name="TextBox 17">
            <a:extLst>
              <a:ext uri="{FF2B5EF4-FFF2-40B4-BE49-F238E27FC236}">
                <a16:creationId xmlns:a16="http://schemas.microsoft.com/office/drawing/2014/main" id="{F3E95997-D835-EA2D-7E8D-37A34D7F6830}"/>
              </a:ext>
            </a:extLst>
          </p:cNvPr>
          <p:cNvSpPr txBox="1"/>
          <p:nvPr/>
        </p:nvSpPr>
        <p:spPr>
          <a:xfrm>
            <a:off x="3704359" y="2046131"/>
            <a:ext cx="1652147" cy="307777"/>
          </a:xfrm>
          <a:prstGeom prst="rect">
            <a:avLst/>
          </a:prstGeom>
          <a:noFill/>
        </p:spPr>
        <p:txBody>
          <a:bodyPr wrap="square" rtlCol="0">
            <a:spAutoFit/>
          </a:bodyPr>
          <a:lstStyle/>
          <a:p>
            <a:r>
              <a:rPr lang="en-US" dirty="0"/>
              <a:t>n (MgF</a:t>
            </a:r>
            <a:r>
              <a:rPr lang="en-US" baseline="-25000" dirty="0"/>
              <a:t>2</a:t>
            </a:r>
            <a:r>
              <a:rPr lang="en-US" dirty="0"/>
              <a:t>) = 1.38</a:t>
            </a:r>
          </a:p>
        </p:txBody>
      </p:sp>
      <p:sp>
        <p:nvSpPr>
          <p:cNvPr id="19" name="Right Brace 18">
            <a:extLst>
              <a:ext uri="{FF2B5EF4-FFF2-40B4-BE49-F238E27FC236}">
                <a16:creationId xmlns:a16="http://schemas.microsoft.com/office/drawing/2014/main" id="{FFD04619-87BF-85A4-D2C4-6A5546C3DE4D}"/>
              </a:ext>
            </a:extLst>
          </p:cNvPr>
          <p:cNvSpPr/>
          <p:nvPr/>
        </p:nvSpPr>
        <p:spPr>
          <a:xfrm>
            <a:off x="5676031" y="2055190"/>
            <a:ext cx="259772" cy="33703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ight Brace 19">
            <a:extLst>
              <a:ext uri="{FF2B5EF4-FFF2-40B4-BE49-F238E27FC236}">
                <a16:creationId xmlns:a16="http://schemas.microsoft.com/office/drawing/2014/main" id="{FBF713EE-5660-05F5-38C3-486380BE76AD}"/>
              </a:ext>
            </a:extLst>
          </p:cNvPr>
          <p:cNvSpPr/>
          <p:nvPr/>
        </p:nvSpPr>
        <p:spPr>
          <a:xfrm>
            <a:off x="6069129" y="2912221"/>
            <a:ext cx="259772" cy="33703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Right Brace 20">
            <a:extLst>
              <a:ext uri="{FF2B5EF4-FFF2-40B4-BE49-F238E27FC236}">
                <a16:creationId xmlns:a16="http://schemas.microsoft.com/office/drawing/2014/main" id="{A9367799-9A5A-C392-CDB8-ECA6DAA14DFC}"/>
              </a:ext>
            </a:extLst>
          </p:cNvPr>
          <p:cNvSpPr/>
          <p:nvPr/>
        </p:nvSpPr>
        <p:spPr>
          <a:xfrm>
            <a:off x="6261305" y="3248148"/>
            <a:ext cx="259772" cy="63051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12CE5536-43B7-6847-9DDE-6B5F2DE10802}"/>
              </a:ext>
            </a:extLst>
          </p:cNvPr>
          <p:cNvSpPr txBox="1"/>
          <p:nvPr/>
        </p:nvSpPr>
        <p:spPr>
          <a:xfrm>
            <a:off x="6441494" y="3409514"/>
            <a:ext cx="678071" cy="307777"/>
          </a:xfrm>
          <a:prstGeom prst="rect">
            <a:avLst/>
          </a:prstGeom>
          <a:noFill/>
        </p:spPr>
        <p:txBody>
          <a:bodyPr wrap="square" rtlCol="0">
            <a:spAutoFit/>
          </a:bodyPr>
          <a:lstStyle/>
          <a:p>
            <a:r>
              <a:rPr lang="en-US" dirty="0"/>
              <a:t>0.5 m</a:t>
            </a:r>
          </a:p>
        </p:txBody>
      </p:sp>
      <p:sp>
        <p:nvSpPr>
          <p:cNvPr id="23" name="TextBox 22">
            <a:extLst>
              <a:ext uri="{FF2B5EF4-FFF2-40B4-BE49-F238E27FC236}">
                <a16:creationId xmlns:a16="http://schemas.microsoft.com/office/drawing/2014/main" id="{CA08AC9C-502A-AA84-EE8F-CD832523B8F8}"/>
              </a:ext>
            </a:extLst>
          </p:cNvPr>
          <p:cNvSpPr txBox="1"/>
          <p:nvPr/>
        </p:nvSpPr>
        <p:spPr>
          <a:xfrm>
            <a:off x="6316742" y="2926850"/>
            <a:ext cx="505691" cy="307777"/>
          </a:xfrm>
          <a:prstGeom prst="rect">
            <a:avLst/>
          </a:prstGeom>
          <a:noFill/>
        </p:spPr>
        <p:txBody>
          <a:bodyPr wrap="square" rtlCol="0">
            <a:spAutoFit/>
          </a:bodyPr>
          <a:lstStyle/>
          <a:p>
            <a:r>
              <a:rPr lang="en-US" dirty="0"/>
              <a:t>𝜆/4</a:t>
            </a:r>
          </a:p>
        </p:txBody>
      </p:sp>
      <p:sp>
        <p:nvSpPr>
          <p:cNvPr id="24" name="TextBox 23">
            <a:extLst>
              <a:ext uri="{FF2B5EF4-FFF2-40B4-BE49-F238E27FC236}">
                <a16:creationId xmlns:a16="http://schemas.microsoft.com/office/drawing/2014/main" id="{A84A7A09-BD17-AC2A-B8EC-07FAA04DA312}"/>
              </a:ext>
            </a:extLst>
          </p:cNvPr>
          <p:cNvSpPr txBox="1"/>
          <p:nvPr/>
        </p:nvSpPr>
        <p:spPr>
          <a:xfrm>
            <a:off x="5935803" y="2074113"/>
            <a:ext cx="505691" cy="307777"/>
          </a:xfrm>
          <a:prstGeom prst="rect">
            <a:avLst/>
          </a:prstGeom>
          <a:noFill/>
        </p:spPr>
        <p:txBody>
          <a:bodyPr wrap="square" rtlCol="0">
            <a:spAutoFit/>
          </a:bodyPr>
          <a:lstStyle/>
          <a:p>
            <a:r>
              <a:rPr lang="en-US" dirty="0"/>
              <a:t>𝜆/4</a:t>
            </a:r>
          </a:p>
        </p:txBody>
      </p:sp>
      <p:sp>
        <p:nvSpPr>
          <p:cNvPr id="25" name="Rectangle 24">
            <a:extLst>
              <a:ext uri="{FF2B5EF4-FFF2-40B4-BE49-F238E27FC236}">
                <a16:creationId xmlns:a16="http://schemas.microsoft.com/office/drawing/2014/main" id="{41A737A2-9947-3A4B-F614-66FF30151C9D}"/>
              </a:ext>
            </a:extLst>
          </p:cNvPr>
          <p:cNvSpPr/>
          <p:nvPr/>
        </p:nvSpPr>
        <p:spPr>
          <a:xfrm>
            <a:off x="3376186" y="2390476"/>
            <a:ext cx="2199409" cy="55014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Brace 25">
            <a:extLst>
              <a:ext uri="{FF2B5EF4-FFF2-40B4-BE49-F238E27FC236}">
                <a16:creationId xmlns:a16="http://schemas.microsoft.com/office/drawing/2014/main" id="{E28544DE-923C-7917-5D27-D637AFDBB9DF}"/>
              </a:ext>
            </a:extLst>
          </p:cNvPr>
          <p:cNvSpPr/>
          <p:nvPr/>
        </p:nvSpPr>
        <p:spPr>
          <a:xfrm>
            <a:off x="5705481" y="2379667"/>
            <a:ext cx="259772" cy="52174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a16="http://schemas.microsoft.com/office/drawing/2014/main" id="{87205119-EBAD-B9D8-7307-DB9D956C45B7}"/>
              </a:ext>
            </a:extLst>
          </p:cNvPr>
          <p:cNvSpPr txBox="1"/>
          <p:nvPr/>
        </p:nvSpPr>
        <p:spPr>
          <a:xfrm>
            <a:off x="5984215" y="2504281"/>
            <a:ext cx="505691" cy="307777"/>
          </a:xfrm>
          <a:prstGeom prst="rect">
            <a:avLst/>
          </a:prstGeom>
          <a:noFill/>
        </p:spPr>
        <p:txBody>
          <a:bodyPr wrap="square" rtlCol="0">
            <a:spAutoFit/>
          </a:bodyPr>
          <a:lstStyle/>
          <a:p>
            <a:r>
              <a:rPr lang="en-US" dirty="0"/>
              <a:t>𝜆/2</a:t>
            </a:r>
          </a:p>
        </p:txBody>
      </p:sp>
      <p:sp>
        <p:nvSpPr>
          <p:cNvPr id="28" name="TextBox 27">
            <a:extLst>
              <a:ext uri="{FF2B5EF4-FFF2-40B4-BE49-F238E27FC236}">
                <a16:creationId xmlns:a16="http://schemas.microsoft.com/office/drawing/2014/main" id="{C3150D0E-3611-4153-8B71-668E410186AB}"/>
              </a:ext>
            </a:extLst>
          </p:cNvPr>
          <p:cNvSpPr txBox="1"/>
          <p:nvPr/>
        </p:nvSpPr>
        <p:spPr>
          <a:xfrm>
            <a:off x="3704360" y="2511660"/>
            <a:ext cx="1470314" cy="307777"/>
          </a:xfrm>
          <a:prstGeom prst="rect">
            <a:avLst/>
          </a:prstGeom>
          <a:noFill/>
        </p:spPr>
        <p:txBody>
          <a:bodyPr wrap="square" rtlCol="0">
            <a:spAutoFit/>
          </a:bodyPr>
          <a:lstStyle/>
          <a:p>
            <a:r>
              <a:rPr lang="en-US" dirty="0"/>
              <a:t>n (ZrO</a:t>
            </a:r>
            <a:r>
              <a:rPr lang="en-US" baseline="-25000" dirty="0"/>
              <a:t>2</a:t>
            </a:r>
            <a:r>
              <a:rPr lang="en-US" dirty="0"/>
              <a:t>) = 2.1</a:t>
            </a:r>
          </a:p>
        </p:txBody>
      </p:sp>
    </p:spTree>
    <p:extLst>
      <p:ext uri="{BB962C8B-B14F-4D97-AF65-F5344CB8AC3E}">
        <p14:creationId xmlns:p14="http://schemas.microsoft.com/office/powerpoint/2010/main" val="1758168374"/>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theme/theme1.xml><?xml version="1.0" encoding="utf-8"?>
<a:theme xmlns:a="http://schemas.openxmlformats.org/drawingml/2006/main" name="Simple Style Thesis Defense XL by Slidesgo">
  <a:themeElements>
    <a:clrScheme name="Simple Light">
      <a:dk1>
        <a:srgbClr val="D4CAB7"/>
      </a:dk1>
      <a:lt1>
        <a:srgbClr val="E3DAC5"/>
      </a:lt1>
      <a:dk2>
        <a:srgbClr val="334436"/>
      </a:dk2>
      <a:lt2>
        <a:srgbClr val="DFAA28"/>
      </a:lt2>
      <a:accent1>
        <a:srgbClr val="2C4EB8"/>
      </a:accent1>
      <a:accent2>
        <a:srgbClr val="EA5430"/>
      </a:accent2>
      <a:accent3>
        <a:srgbClr val="334436"/>
      </a:accent3>
      <a:accent4>
        <a:srgbClr val="DFAA28"/>
      </a:accent4>
      <a:accent5>
        <a:srgbClr val="2C4EB8"/>
      </a:accent5>
      <a:accent6>
        <a:srgbClr val="EA5430"/>
      </a:accent6>
      <a:hlink>
        <a:srgbClr val="3344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2136</TotalTime>
  <Words>4524</Words>
  <Application>Microsoft Macintosh PowerPoint</Application>
  <PresentationFormat>On-screen Show (16:9)</PresentationFormat>
  <Paragraphs>322</Paragraphs>
  <Slides>95</Slides>
  <Notes>92</Notes>
  <HiddenSlides>10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95</vt:i4>
      </vt:variant>
    </vt:vector>
  </HeadingPairs>
  <TitlesOfParts>
    <vt:vector size="100" baseType="lpstr">
      <vt:lpstr>Arial</vt:lpstr>
      <vt:lpstr>Montserrat Medium</vt:lpstr>
      <vt:lpstr>Montserrat ExtraBold</vt:lpstr>
      <vt:lpstr>Montserrat</vt:lpstr>
      <vt:lpstr>Simple Style Thesis Defense XL by Slidesgo</vt:lpstr>
      <vt:lpstr>Modelling Passive Daytime Radiative Cooling Devices (PDRCs) using COMSOL Multiphysics™.</vt:lpstr>
      <vt:lpstr>Motivation and Definitions</vt:lpstr>
      <vt:lpstr>Motivation and Definitions</vt:lpstr>
      <vt:lpstr>Cooling is Critical</vt:lpstr>
      <vt:lpstr>Cooling is Critical</vt:lpstr>
      <vt:lpstr>Cooling is Critical</vt:lpstr>
      <vt:lpstr>Heating, Ventilation, and Air Conditioning</vt:lpstr>
      <vt:lpstr>Heating, Ventilation, and Air Conditioning</vt:lpstr>
      <vt:lpstr>The Cooling Problem</vt:lpstr>
      <vt:lpstr>The Cooling Problem</vt:lpstr>
      <vt:lpstr>The Cooling Problem</vt:lpstr>
      <vt:lpstr>Radiative Cooling: A Potential Solution?</vt:lpstr>
      <vt:lpstr>Radiative Cooling: A Potential Solution?</vt:lpstr>
      <vt:lpstr>Radiative Cooling: A Potential Solution?</vt:lpstr>
      <vt:lpstr>Important Criteria for Radiative Cooling</vt:lpstr>
      <vt:lpstr>Important Criteria for Radiative Cooling</vt:lpstr>
      <vt:lpstr>Important Criteria for Radiative Cooling</vt:lpstr>
      <vt:lpstr>Important Criteria for Radiative Cooling</vt:lpstr>
      <vt:lpstr>Previous Project Work and Project Goals</vt:lpstr>
      <vt:lpstr>Previous Project Work and Project Goals</vt:lpstr>
      <vt:lpstr>Previous Project Work and Project Goals</vt:lpstr>
      <vt:lpstr>PHYSICS BEHIND PDRCs, Briefly</vt:lpstr>
      <vt:lpstr>Preliminaries</vt:lpstr>
      <vt:lpstr>Preliminaries</vt:lpstr>
      <vt:lpstr>Preliminaries</vt:lpstr>
      <vt:lpstr>Preliminaries</vt:lpstr>
      <vt:lpstr>Fresnel Equations</vt:lpstr>
      <vt:lpstr>Fresnel Equations</vt:lpstr>
      <vt:lpstr>Fresnel Equations</vt:lpstr>
      <vt:lpstr>Fresnel Equations</vt:lpstr>
      <vt:lpstr>Fresnel Equations</vt:lpstr>
      <vt:lpstr>Fresnel Equations</vt:lpstr>
      <vt:lpstr>Fresnel Equations</vt:lpstr>
      <vt:lpstr>Multilayer Films</vt:lpstr>
      <vt:lpstr>Multilayer Films</vt:lpstr>
      <vt:lpstr>Multilayer Films</vt:lpstr>
      <vt:lpstr>Multilayer Films</vt:lpstr>
      <vt:lpstr>Multilayer Films</vt:lpstr>
      <vt:lpstr>Multilayer Films</vt:lpstr>
      <vt:lpstr>Antireflecting Films</vt:lpstr>
      <vt:lpstr>Antireflecting Films</vt:lpstr>
      <vt:lpstr>Antireflecting Films</vt:lpstr>
      <vt:lpstr>Antireflecting Films</vt:lpstr>
      <vt:lpstr>High-Reflectance Layers</vt:lpstr>
      <vt:lpstr>High-Reflectance Layers</vt:lpstr>
      <vt:lpstr>COMSOL Multiphysics</vt:lpstr>
      <vt:lpstr>COMSOL Multiphysics</vt:lpstr>
      <vt:lpstr>COMSOL Multiphysics</vt:lpstr>
      <vt:lpstr>COMSOL: The Modeling Workflow</vt:lpstr>
      <vt:lpstr>PowerPoint Presentation</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Anti-reflectivity.</vt:lpstr>
      <vt:lpstr>COMSOL: Modeling High Reflectance.</vt:lpstr>
      <vt:lpstr>COMSOL: Modeling High Reflectance.</vt:lpstr>
      <vt:lpstr>COMSOL: Modeling High Reflectance.</vt:lpstr>
      <vt:lpstr>COMSOL: Modeling High Reflectance.</vt:lpstr>
      <vt:lpstr>COMSOL: Modeling High Reflectance.</vt:lpstr>
      <vt:lpstr>COMSOL: Modelling PDRCs.</vt:lpstr>
      <vt:lpstr>COMSOL: Modelling PDRCs (Just Glass).</vt:lpstr>
      <vt:lpstr>COMSOL: Modelling PDRCs (Just Glass).</vt:lpstr>
      <vt:lpstr>COMSOL: Modelling PDRCs (Just Glass).</vt:lpstr>
      <vt:lpstr>COMSOL: Modelling PDRCs (Just Glass).</vt:lpstr>
      <vt:lpstr>COMSOL: Modelling PDRCs (Just Glass).</vt:lpstr>
      <vt:lpstr>COMSOL: Modelling PDRCs (Just Glass).</vt:lpstr>
      <vt:lpstr>COMSOL: Modelling PDRCs (Glass + Silver).</vt:lpstr>
      <vt:lpstr>COMSOL: Modelling PDRCs (Glass + Silver).</vt:lpstr>
      <vt:lpstr>COMSOL: Modelling PDRCs (Glass + Silver).</vt:lpstr>
      <vt:lpstr>COMSOL: Modelling PDRCs (Glass + Silver).</vt:lpstr>
      <vt:lpstr>COMSOL: Modelling PDRCs (Glass + Silver).</vt:lpstr>
      <vt:lpstr>COMSOL: Modelling PDRCs (Glass + Silver).</vt:lpstr>
      <vt:lpstr>COMSOL: Modelling PDRCs (Glass + Silver).</vt:lpstr>
      <vt:lpstr>Some Challenges </vt:lpstr>
      <vt:lpstr>COMSOL: Modelling PDRCs (Glass + Silver + PDMS).</vt:lpstr>
      <vt:lpstr>CONCLUSIONS</vt:lpstr>
      <vt:lpstr>CONCLUSIONS</vt:lpstr>
      <vt:lpstr>CONCLUSIONS</vt:lpstr>
      <vt:lpstr>ACKNOWLEDGEMENT OF SUPPORT</vt:lpstr>
      <vt:lpstr>Appendix (2-layer Anti-Reflectance)</vt:lpstr>
      <vt:lpstr>Appendix (PDRCs at Hudgings Lab)</vt:lpstr>
      <vt:lpstr>Appendix (3-Layer Anti-Reflectance)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Modelling Passive Daytime Radiative Cooling Devices using COMSOL Multiphysics</dc:title>
  <cp:lastModifiedBy>Collins Munene Kariuki</cp:lastModifiedBy>
  <cp:revision>554</cp:revision>
  <cp:lastPrinted>2024-03-27T23:02:25Z</cp:lastPrinted>
  <dcterms:modified xsi:type="dcterms:W3CDTF">2024-04-22T03:55:37Z</dcterms:modified>
</cp:coreProperties>
</file>